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ppt" ContentType="application/vnd.ms-powerpoi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9"/>
  </p:notesMasterIdLst>
  <p:sldIdLst>
    <p:sldId id="496" r:id="rId2"/>
    <p:sldId id="497" r:id="rId3"/>
    <p:sldId id="308" r:id="rId4"/>
    <p:sldId id="486" r:id="rId5"/>
    <p:sldId id="429" r:id="rId6"/>
    <p:sldId id="348" r:id="rId7"/>
    <p:sldId id="259" r:id="rId8"/>
    <p:sldId id="472" r:id="rId9"/>
    <p:sldId id="455" r:id="rId10"/>
    <p:sldId id="430" r:id="rId11"/>
    <p:sldId id="398" r:id="rId12"/>
    <p:sldId id="399" r:id="rId13"/>
    <p:sldId id="425" r:id="rId14"/>
    <p:sldId id="458" r:id="rId15"/>
    <p:sldId id="456" r:id="rId16"/>
    <p:sldId id="457" r:id="rId17"/>
    <p:sldId id="440" r:id="rId18"/>
    <p:sldId id="324" r:id="rId19"/>
    <p:sldId id="461" r:id="rId20"/>
    <p:sldId id="462" r:id="rId21"/>
    <p:sldId id="463" r:id="rId22"/>
    <p:sldId id="464" r:id="rId23"/>
    <p:sldId id="374" r:id="rId24"/>
    <p:sldId id="376" r:id="rId25"/>
    <p:sldId id="378" r:id="rId26"/>
    <p:sldId id="380" r:id="rId27"/>
    <p:sldId id="265" r:id="rId28"/>
    <p:sldId id="474" r:id="rId29"/>
    <p:sldId id="488" r:id="rId30"/>
    <p:sldId id="489" r:id="rId31"/>
    <p:sldId id="487" r:id="rId32"/>
    <p:sldId id="478" r:id="rId33"/>
    <p:sldId id="479" r:id="rId34"/>
    <p:sldId id="391" r:id="rId35"/>
    <p:sldId id="439" r:id="rId36"/>
    <p:sldId id="453" r:id="rId37"/>
    <p:sldId id="482" r:id="rId38"/>
    <p:sldId id="483" r:id="rId39"/>
    <p:sldId id="484" r:id="rId40"/>
    <p:sldId id="485" r:id="rId41"/>
    <p:sldId id="491" r:id="rId42"/>
    <p:sldId id="492" r:id="rId43"/>
    <p:sldId id="494" r:id="rId44"/>
    <p:sldId id="445" r:id="rId45"/>
    <p:sldId id="466" r:id="rId46"/>
    <p:sldId id="468" r:id="rId47"/>
    <p:sldId id="301" r:id="rId48"/>
  </p:sldIdLst>
  <p:sldSz cx="6858000" cy="9144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FF0000"/>
    <a:srgbClr val="CCFFFF"/>
    <a:srgbClr val="FFFFFF"/>
    <a:srgbClr val="6699FF"/>
    <a:srgbClr val="CCFFCC"/>
    <a:srgbClr val="CC00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1" autoAdjust="0"/>
    <p:restoredTop sz="94984" autoAdjust="0"/>
  </p:normalViewPr>
  <p:slideViewPr>
    <p:cSldViewPr>
      <p:cViewPr varScale="1">
        <p:scale>
          <a:sx n="52" d="100"/>
          <a:sy n="52" d="100"/>
        </p:scale>
        <p:origin x="-226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0"/>
    </p:cViewPr>
  </p:sorterViewPr>
  <p:notesViewPr>
    <p:cSldViewPr>
      <p:cViewPr varScale="1">
        <p:scale>
          <a:sx n="28" d="100"/>
          <a:sy n="28" d="100"/>
        </p:scale>
        <p:origin x="-127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Asıl metin biçemleri için tıklatın</a:t>
            </a:r>
          </a:p>
          <a:p>
            <a:pPr lvl="1"/>
            <a:r>
              <a:rPr lang="en-AU" noProof="0" smtClean="0"/>
              <a:t>İkinci düzey</a:t>
            </a:r>
          </a:p>
          <a:p>
            <a:pPr lvl="2"/>
            <a:r>
              <a:rPr lang="en-AU" noProof="0" smtClean="0"/>
              <a:t>Üçüncü düzey</a:t>
            </a:r>
          </a:p>
          <a:p>
            <a:pPr lvl="3"/>
            <a:r>
              <a:rPr lang="en-AU" noProof="0" smtClean="0"/>
              <a:t>Dördüncü düzey</a:t>
            </a:r>
          </a:p>
          <a:p>
            <a:pPr lvl="4"/>
            <a:r>
              <a:rPr lang="en-AU" noProof="0" smtClean="0"/>
              <a:t>Beşinci düzey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CA88250-7A54-4EFF-8C6A-E4B14791FF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31A434-2E3F-4135-B455-D7E4E2FE2874}" type="slidenum">
              <a:rPr lang="en-AU" smtClean="0"/>
              <a:pPr/>
              <a:t>43</a:t>
            </a:fld>
            <a:endParaRPr lang="en-AU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85000"/>
              </a:spcBef>
            </a:pPr>
            <a:endParaRPr lang="tr-TR" sz="6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7011-34A7-45C4-B238-6A01C277A2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CC75-7CF3-4681-A3D1-D07B63477C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13773-F5E4-4691-AC07-63983E103F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3429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302A-331C-43A8-902F-8711718766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029C-691F-40D0-83BD-1040C30C6E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D6C2-19D6-4708-ABCC-923909E96B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F201-95B9-4C90-A4DB-8A51373167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C3B3-E465-4B3C-BFDE-15CB415526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924F-91D4-4912-B0D5-E285EC871D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BA1E1-707F-4897-8F10-70EC52E597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5859-78A3-4137-82B1-E529C45B64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7D40C-6BA7-4BF8-8CFF-3162814D17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3FD9-C12E-4D3D-840F-186BD82E7F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3416C-7FD6-4C83-9BF1-D34B830D99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Sunusu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0" y="-250825"/>
          <a:ext cx="6856413" cy="9144000"/>
        </p:xfrm>
        <a:graphic>
          <a:graphicData uri="http://schemas.openxmlformats.org/presentationml/2006/ole">
            <p:oleObj spid="_x0000_s2050" name="Sunu" r:id="rId3" imgW="3427542" imgH="4570364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b="1" smtClean="0"/>
          </a:p>
          <a:p>
            <a:pPr algn="ctr" eaLnBrk="1" hangingPunct="1">
              <a:buFontTx/>
              <a:buNone/>
            </a:pPr>
            <a:r>
              <a:rPr lang="tr-TR" smtClean="0"/>
              <a:t>PROTOKOL KİŞİYE, KURUMA VE DEVLETE HAK ETTİĞİ VE LÂYIK OLDUĞU SAYGI VE İTİBARI GÖSTERMEKTİR.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BİR KİŞİNİN PROTOKOL VE  SOSYAL DAVRANIŞ KURALLARINA ÖNEM VERMEMESİ VE BUNLARA UYMAMASI; 	ÖNCE KENDİSİNİN, 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	SONRA TAŞIDIĞI UNVANIN, ÇALIŞTIĞI KURUMUN VE TEMSİL ETTİĞİ MAKAMIN </a:t>
            </a:r>
            <a:r>
              <a:rPr lang="tr-TR" b="1" smtClean="0"/>
              <a:t>İTİBARINI DÜŞÜRÜR.</a:t>
            </a:r>
          </a:p>
          <a:p>
            <a:pPr eaLnBrk="1" hangingPunct="1">
              <a:buFontTx/>
              <a:buNone/>
            </a:pPr>
            <a:endParaRPr lang="tr-TR" b="1" smtClean="0"/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8174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350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360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b="1" smtClean="0"/>
              <a:t>PROTOKOLDE TEMSİL ESASTIR.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KAMUSAL YAŞAMDA,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KİMSE KENDİNİ TEMSİL ETMEZ. TAŞIDIĞI UNVANI VE ÇALIŞTIĞI KURUMU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TEMSİL EDER.</a:t>
            </a:r>
            <a:r>
              <a:rPr lang="tr-TR" sz="3500" smtClean="0">
                <a:solidFill>
                  <a:srgbClr val="FFFFCC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&amp;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KİŞİNİN TEMSİL NİTELİĞİ;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KILIK-KIYAFETİ, KONUŞMA VE DAVRANIŞI, YEME-İÇMESİ; PROTOKOL, SAYGI, GÖRGÜ VE NEZAKET KURALLARINA UYMASI İLE ORTAYA ÇIKAR.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mtClean="0">
              <a:solidFill>
                <a:srgbClr val="FFFF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35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3100" b="1" smtClean="0">
              <a:solidFill>
                <a:srgbClr val="66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8459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KURUMLARARASI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İŞ VE İLİŞKİLERDE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GÖRÜŞMELERDE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TELEFONDA KONUŞMADA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YAZIŞMALARDA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İMZALARDA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DAVRANIŞLARDA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KABULLERDE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ZİYARETTE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KARŞILAMADA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 AĞIRLAMADA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b="1" smtClean="0"/>
              <a:t>DÜZEY EŞİTLİĞİ, DENKLİK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b="1" smtClean="0"/>
              <a:t> VE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b="1" smtClean="0"/>
              <a:t>KARŞILIKLILIK ESASTIR.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1331913"/>
            <a:ext cx="6172200" cy="60340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2800" smtClean="0"/>
              <a:t>PROTOKOLDE MAKAM, UNVAN, RÜTBE VE KIDEM ÖNEMLİDİR. MAKAMA VE  UNVANA SAYGI ESASTIR.</a:t>
            </a:r>
          </a:p>
          <a:p>
            <a:pPr algn="ctr" eaLnBrk="1" hangingPunct="1">
              <a:buFontTx/>
              <a:buNone/>
            </a:pPr>
            <a:r>
              <a:rPr lang="tr-TR" sz="2800" smtClean="0"/>
              <a:t>&amp;</a:t>
            </a:r>
          </a:p>
          <a:p>
            <a:pPr algn="ctr" eaLnBrk="1" hangingPunct="1">
              <a:buFontTx/>
              <a:buNone/>
            </a:pPr>
            <a:r>
              <a:rPr lang="tr-TR" sz="2800" smtClean="0"/>
              <a:t>PROTOKOLDE (KAMUSAL YAŞAMDA) AKADEMİK  UNVAN SAHİBİ OLMAK, YAŞLI OLMAK VE / VEYA HANIM OLMAK ÖNCELİK SAĞLAMAZ.</a:t>
            </a:r>
          </a:p>
          <a:p>
            <a:pPr algn="ctr" eaLnBrk="1" hangingPunct="1">
              <a:buFontTx/>
              <a:buNone/>
            </a:pPr>
            <a:r>
              <a:rPr lang="tr-TR" sz="2800" smtClean="0"/>
              <a:t>HANIM OLMAK VE / VEYA YAŞLI OLMAK SOSYAL YAŞAMDA ÖNEMLİDİR.</a:t>
            </a:r>
          </a:p>
          <a:p>
            <a:pPr algn="ctr" eaLnBrk="1" hangingPunct="1">
              <a:buFontTx/>
              <a:buNone/>
            </a:pPr>
            <a:endParaRPr lang="tr-TR" sz="2800" smtClean="0"/>
          </a:p>
          <a:p>
            <a:pPr algn="ctr" eaLnBrk="1" hangingPunct="1">
              <a:buFontTx/>
              <a:buNone/>
            </a:pPr>
            <a:endParaRPr lang="tr-TR" sz="2800" smtClean="0"/>
          </a:p>
          <a:p>
            <a:pPr algn="ctr" eaLnBrk="1" hangingPunct="1">
              <a:buFontTx/>
              <a:buNone/>
            </a:pPr>
            <a:endParaRPr lang="tr-TR" sz="2800" b="1" smtClean="0">
              <a:solidFill>
                <a:schemeClr val="hlink"/>
              </a:solidFill>
            </a:endParaRP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8174038"/>
          </a:xfrm>
        </p:spPr>
        <p:txBody>
          <a:bodyPr/>
          <a:lstStyle/>
          <a:p>
            <a:pPr algn="ctr" eaLnBrk="1" hangingPunct="1">
              <a:lnSpc>
                <a:spcPct val="155000"/>
              </a:lnSpc>
              <a:buFontTx/>
              <a:buNone/>
            </a:pPr>
            <a:endParaRPr lang="tr-TR" smtClean="0">
              <a:solidFill>
                <a:srgbClr val="FFFFCC"/>
              </a:solidFill>
            </a:endParaRPr>
          </a:p>
          <a:p>
            <a:pPr algn="ctr" eaLnBrk="1" hangingPunct="1">
              <a:buFontTx/>
              <a:buNone/>
            </a:pPr>
            <a:endParaRPr lang="tr-TR" smtClean="0">
              <a:solidFill>
                <a:srgbClr val="CCFFCC"/>
              </a:solidFill>
            </a:endParaRP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0" y="395288"/>
            <a:ext cx="68580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tr-TR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403350"/>
            <a:ext cx="6858000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2800">
                <a:latin typeface="Tahoma" pitchFamily="34" charset="0"/>
              </a:rPr>
              <a:t>PROTOKOL VE SOSYAL DAVRANIŞ KURALLARINI BİLMEK; KAMUSAL VE SOSYAL YAŞAMDA İNSANA GÜVEN VERİR,</a:t>
            </a:r>
            <a:r>
              <a:rPr lang="tr-TR" sz="4000">
                <a:latin typeface="Tahoma" pitchFamily="34" charset="0"/>
              </a:rPr>
              <a:t> </a:t>
            </a:r>
            <a:r>
              <a:rPr lang="tr-TR" sz="2800">
                <a:latin typeface="Tahoma" pitchFamily="34" charset="0"/>
              </a:rPr>
              <a:t>ÜSTÜNLÜK VE SAYGINLIK SAĞLAR.</a:t>
            </a:r>
            <a:r>
              <a:rPr lang="tr-TR" sz="2800" i="1">
                <a:latin typeface="Tahoma" pitchFamily="34" charset="0"/>
              </a:rPr>
              <a:t> </a:t>
            </a:r>
          </a:p>
          <a:p>
            <a:pPr algn="ctr"/>
            <a:endParaRPr lang="tr-TR" sz="2800" i="1">
              <a:latin typeface="Tahoma" pitchFamily="34" charset="0"/>
            </a:endParaRPr>
          </a:p>
          <a:p>
            <a:pPr algn="ctr"/>
            <a:r>
              <a:rPr lang="tr-TR" sz="2800">
                <a:latin typeface="Tahoma" pitchFamily="34" charset="0"/>
              </a:rPr>
              <a:t>BU KURALLARA UYAN KİŞİLER</a:t>
            </a:r>
          </a:p>
          <a:p>
            <a:pPr algn="ctr"/>
            <a:r>
              <a:rPr lang="tr-TR" sz="2800">
                <a:latin typeface="Tahoma" pitchFamily="34" charset="0"/>
              </a:rPr>
              <a:t>İŞ YAŞAMINDA  </a:t>
            </a:r>
          </a:p>
          <a:p>
            <a:pPr algn="ctr"/>
            <a:r>
              <a:rPr lang="tr-TR" sz="2800">
                <a:latin typeface="Tahoma" pitchFamily="34" charset="0"/>
              </a:rPr>
              <a:t>FARK EDİLİR, </a:t>
            </a:r>
          </a:p>
          <a:p>
            <a:pPr algn="ctr"/>
            <a:r>
              <a:rPr lang="tr-TR" sz="2800">
                <a:latin typeface="Tahoma" pitchFamily="34" charset="0"/>
              </a:rPr>
              <a:t>TAKDİR EDİLİR</a:t>
            </a:r>
          </a:p>
          <a:p>
            <a:pPr algn="ctr"/>
            <a:r>
              <a:rPr lang="tr-TR" sz="2800">
                <a:latin typeface="Tahoma" pitchFamily="34" charset="0"/>
              </a:rPr>
              <a:t>TERCİH EDİLİR</a:t>
            </a:r>
          </a:p>
          <a:p>
            <a:pPr algn="ctr"/>
            <a:r>
              <a:rPr lang="tr-TR" sz="2800">
                <a:latin typeface="Tahoma" pitchFamily="34" charset="0"/>
              </a:rPr>
              <a:t>ve </a:t>
            </a:r>
          </a:p>
          <a:p>
            <a:pPr algn="ctr"/>
            <a:r>
              <a:rPr lang="tr-TR" sz="2800">
                <a:latin typeface="Tahoma" pitchFamily="34" charset="0"/>
              </a:rPr>
              <a:t>YÜKSELTİLİRLER.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endParaRPr lang="tr-TR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KAMUSAL YAŞAMDA HER DAVRANIŞIN BİR ANLAMI VE YORUMU VARDIR. ZİRA, KAMUSAL YAŞAMDA DAVRANIŞLAR;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ÜST’E,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AST’A  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EŞİTE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KARŞI DAİMA FARKLIDIR.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ÜST’E KARŞI SAYGI,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AST’A KARŞI ÜSTÜNLÜK,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EŞİTE KARŞI KARŞILIKLILIK VE NEZAKET ESASTIR.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284538" y="1693863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349500" y="241141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3573463" y="161925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420938" y="262731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3375" y="1258888"/>
            <a:ext cx="6172200" cy="6759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/>
              <a:t>1. MAKAMDA, RESMİ ARABADA, TOPLANTI VE TÖRENLERDE, RESMİ DAVET VE ZİYAFETLERDE BÜTÜN DAVRANIŞLAR RESMİDİR. (PROTOKOL KURALLARINA TABİDİR.)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/>
              <a:t>2. KURUM İÇİNDE DAVRANIŞ KURALLARI KURUMSALDIR VE KURUM KÜLTÜRÜRÜNE BAĞLIDIR.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3. AST – ÜST İLİŞKİLERİ, MAKAMDA DA OLSA, BİREBİR OLARAK DAİMA ÖZEL VE KİŞİSELDİR. YAKINLIĞA VE SAMİMİYETE  BAĞLIDIR.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4. KAMUSAL (RESMİ) VE SOSYAL DAVRANIŞ KURALLARI  DAİMA ÜÇÜNCÜ (YABANCI) KİŞİNİN YANINDA BAŞLAR.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6858000" cy="1522413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</a:rPr>
              <a:t>KAMUSAL VE SOSYAL YAŞAMDA</a:t>
            </a:r>
            <a:r>
              <a:rPr lang="tr-TR" sz="4000" b="1" smtClean="0"/>
              <a:t>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1547813"/>
            <a:ext cx="6172200" cy="6034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SELAM VERMEK,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HİTAP ETMEK,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TANITMAK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TOKA ETMEK,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ÖPMEK/ÖPÜŞMEK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AYAKTA DURMAK, OTURMAK,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TELEFONDA KONUŞMAK,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AYAKKABI VE ÇORAP GİYMEK,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SAAT, KEMER VE KRAVAT TAKMAK,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ÇAY İÇMEK, ÇORBA İÇMEK, MEYVE YEMEK,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HEDİYE ALMAK / VERMEK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TEŞEKKÜR ETMEK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	ÖNEMLİDİR.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	ÇÜNKÜ; ÖZEL, SOSYAL VE KAMUSAL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	YAŞAMDA FARKLIDIR.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52413"/>
            <a:ext cx="6172200" cy="8423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b="1" smtClean="0"/>
              <a:t>MAKAM PROTOKOLÜ</a:t>
            </a:r>
          </a:p>
          <a:p>
            <a:pPr algn="ctr" eaLnBrk="1" hangingPunct="1">
              <a:buFontTx/>
              <a:buNone/>
            </a:pPr>
            <a:endParaRPr lang="tr-TR" b="1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397125" y="1763713"/>
            <a:ext cx="19431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068638" y="1331913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349500" y="2770188"/>
            <a:ext cx="503238" cy="434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3933825" y="2770188"/>
            <a:ext cx="503238" cy="434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3213100" y="2773363"/>
            <a:ext cx="358775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836613" y="1116013"/>
            <a:ext cx="511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836613" y="1116013"/>
            <a:ext cx="0" cy="6911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5949950" y="1119188"/>
            <a:ext cx="0" cy="6837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836613" y="8027988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 flipH="1">
            <a:off x="5662613" y="7956550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9" name="Oval 15"/>
          <p:cNvSpPr>
            <a:spLocks noChangeArrowheads="1"/>
          </p:cNvSpPr>
          <p:nvPr/>
        </p:nvSpPr>
        <p:spPr bwMode="auto">
          <a:xfrm>
            <a:off x="1916113" y="6227763"/>
            <a:ext cx="792162" cy="793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1628775" y="7380288"/>
            <a:ext cx="14398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981075" y="6732588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981075" y="5938838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5876925" y="2341563"/>
            <a:ext cx="0" cy="179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6021388" y="2341563"/>
            <a:ext cx="0" cy="179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5" name="Line 21"/>
          <p:cNvSpPr>
            <a:spLocks noChangeShapeType="1"/>
          </p:cNvSpPr>
          <p:nvPr/>
        </p:nvSpPr>
        <p:spPr bwMode="auto">
          <a:xfrm>
            <a:off x="5876925" y="4787900"/>
            <a:ext cx="0" cy="180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6" name="Line 22"/>
          <p:cNvSpPr>
            <a:spLocks noChangeShapeType="1"/>
          </p:cNvSpPr>
          <p:nvPr/>
        </p:nvSpPr>
        <p:spPr bwMode="auto">
          <a:xfrm>
            <a:off x="6021388" y="4787900"/>
            <a:ext cx="0" cy="180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7" name="Line 23"/>
          <p:cNvSpPr>
            <a:spLocks noChangeShapeType="1"/>
          </p:cNvSpPr>
          <p:nvPr/>
        </p:nvSpPr>
        <p:spPr bwMode="auto">
          <a:xfrm>
            <a:off x="1522413" y="1346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8" name="Line 24"/>
          <p:cNvSpPr>
            <a:spLocks noChangeShapeType="1"/>
          </p:cNvSpPr>
          <p:nvPr/>
        </p:nvSpPr>
        <p:spPr bwMode="auto">
          <a:xfrm>
            <a:off x="5157788" y="1331913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79" name="Oval 25"/>
          <p:cNvSpPr>
            <a:spLocks noChangeArrowheads="1"/>
          </p:cNvSpPr>
          <p:nvPr/>
        </p:nvSpPr>
        <p:spPr bwMode="auto">
          <a:xfrm>
            <a:off x="1412875" y="11874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80" name="Oval 26"/>
          <p:cNvSpPr>
            <a:spLocks noChangeArrowheads="1"/>
          </p:cNvSpPr>
          <p:nvPr/>
        </p:nvSpPr>
        <p:spPr bwMode="auto">
          <a:xfrm>
            <a:off x="5051425" y="11874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81" name="Line 27"/>
          <p:cNvSpPr>
            <a:spLocks noChangeShapeType="1"/>
          </p:cNvSpPr>
          <p:nvPr/>
        </p:nvSpPr>
        <p:spPr bwMode="auto">
          <a:xfrm>
            <a:off x="5661025" y="76692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35275" y="1835150"/>
            <a:ext cx="1241425" cy="208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163"/>
            <a:ext cx="68580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tr-TR" sz="3200" b="1">
                <a:cs typeface="Times New Roman" pitchFamily="18" charset="0"/>
              </a:rPr>
              <a:t>TOPLANTI PROTOKOLÜ</a:t>
            </a:r>
            <a:endParaRPr lang="tr-TR" sz="3200" b="1"/>
          </a:p>
          <a:p>
            <a:pPr>
              <a:tabLst>
                <a:tab pos="539750" algn="l"/>
              </a:tabLst>
            </a:pPr>
            <a:endParaRPr lang="tr-TR" sz="1000" b="1"/>
          </a:p>
          <a:p>
            <a:pPr>
              <a:tabLst>
                <a:tab pos="539750" algn="l"/>
              </a:tabLst>
            </a:pPr>
            <a:r>
              <a:rPr lang="tr-TR" sz="2000" b="1">
                <a:solidFill>
                  <a:schemeClr val="tx2"/>
                </a:solidFill>
                <a:cs typeface="Times New Roman" pitchFamily="18" charset="0"/>
              </a:rPr>
              <a:t>TEK BAŞKANLI VE TEK TARAFLI TOPLANTI DÜZENİ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65625" y="1763713"/>
            <a:ext cx="576263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2</a:t>
            </a:r>
          </a:p>
          <a:p>
            <a:pPr>
              <a:spcBef>
                <a:spcPct val="50000"/>
              </a:spcBef>
            </a:pPr>
            <a:r>
              <a:rPr lang="tr-TR" sz="1800"/>
              <a:t>4</a:t>
            </a:r>
          </a:p>
          <a:p>
            <a:pPr>
              <a:spcBef>
                <a:spcPct val="50000"/>
              </a:spcBef>
            </a:pPr>
            <a:r>
              <a:rPr lang="tr-TR" sz="1800"/>
              <a:t>6</a:t>
            </a:r>
          </a:p>
          <a:p>
            <a:pPr>
              <a:spcBef>
                <a:spcPct val="50000"/>
              </a:spcBef>
            </a:pPr>
            <a:r>
              <a:rPr lang="tr-TR" sz="1800"/>
              <a:t>8</a:t>
            </a:r>
          </a:p>
          <a:p>
            <a:pPr>
              <a:spcBef>
                <a:spcPct val="50000"/>
              </a:spcBef>
            </a:pPr>
            <a:r>
              <a:rPr lang="tr-TR" sz="1800"/>
              <a:t>10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93938" y="1833563"/>
            <a:ext cx="703262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1</a:t>
            </a:r>
          </a:p>
          <a:p>
            <a:pPr>
              <a:spcBef>
                <a:spcPct val="50000"/>
              </a:spcBef>
            </a:pPr>
            <a:r>
              <a:rPr lang="tr-TR" sz="1800"/>
              <a:t>3</a:t>
            </a:r>
          </a:p>
          <a:p>
            <a:pPr>
              <a:spcBef>
                <a:spcPct val="50000"/>
              </a:spcBef>
            </a:pPr>
            <a:r>
              <a:rPr lang="tr-TR" sz="1800"/>
              <a:t>5</a:t>
            </a:r>
          </a:p>
          <a:p>
            <a:pPr>
              <a:spcBef>
                <a:spcPct val="50000"/>
              </a:spcBef>
            </a:pPr>
            <a:r>
              <a:rPr lang="tr-TR" sz="1800"/>
              <a:t>7</a:t>
            </a:r>
          </a:p>
          <a:p>
            <a:pPr>
              <a:spcBef>
                <a:spcPct val="50000"/>
              </a:spcBef>
            </a:pPr>
            <a:r>
              <a:rPr lang="tr-TR" sz="1800"/>
              <a:t>9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420938" y="12588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800"/>
              <a:t>BAŞKAN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30188" y="4818063"/>
            <a:ext cx="634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2000" b="1"/>
              <a:t>TEK BAŞKANLI  ÇİFT TARAFLI TOPLANTI DÜZENİ</a:t>
            </a:r>
            <a:r>
              <a:rPr lang="tr-TR" sz="1200"/>
              <a:t> 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781300" y="6011863"/>
            <a:ext cx="1274763" cy="2305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37063" y="6154738"/>
            <a:ext cx="576262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1</a:t>
            </a:r>
          </a:p>
          <a:p>
            <a:pPr>
              <a:spcBef>
                <a:spcPct val="50000"/>
              </a:spcBef>
            </a:pPr>
            <a:r>
              <a:rPr lang="tr-TR" sz="1800"/>
              <a:t>2</a:t>
            </a:r>
          </a:p>
          <a:p>
            <a:pPr>
              <a:spcBef>
                <a:spcPct val="50000"/>
              </a:spcBef>
            </a:pPr>
            <a:r>
              <a:rPr lang="tr-TR" sz="1800"/>
              <a:t>3</a:t>
            </a:r>
          </a:p>
          <a:p>
            <a:pPr>
              <a:spcBef>
                <a:spcPct val="50000"/>
              </a:spcBef>
            </a:pPr>
            <a:r>
              <a:rPr lang="tr-TR" sz="1800"/>
              <a:t>4</a:t>
            </a:r>
          </a:p>
          <a:p>
            <a:pPr>
              <a:spcBef>
                <a:spcPct val="50000"/>
              </a:spcBef>
            </a:pPr>
            <a:r>
              <a:rPr lang="tr-TR" sz="1800"/>
              <a:t>5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05038" y="6154738"/>
            <a:ext cx="576262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1</a:t>
            </a:r>
          </a:p>
          <a:p>
            <a:pPr>
              <a:spcBef>
                <a:spcPct val="50000"/>
              </a:spcBef>
            </a:pPr>
            <a:r>
              <a:rPr lang="tr-TR" sz="1800"/>
              <a:t>2</a:t>
            </a:r>
          </a:p>
          <a:p>
            <a:pPr>
              <a:spcBef>
                <a:spcPct val="50000"/>
              </a:spcBef>
            </a:pPr>
            <a:r>
              <a:rPr lang="tr-TR" sz="1800"/>
              <a:t>3</a:t>
            </a:r>
          </a:p>
          <a:p>
            <a:pPr>
              <a:spcBef>
                <a:spcPct val="50000"/>
              </a:spcBef>
            </a:pPr>
            <a:r>
              <a:rPr lang="tr-TR" sz="1800"/>
              <a:t>4</a:t>
            </a:r>
          </a:p>
          <a:p>
            <a:pPr>
              <a:spcBef>
                <a:spcPct val="50000"/>
              </a:spcBef>
            </a:pPr>
            <a:r>
              <a:rPr lang="tr-TR" sz="1800"/>
              <a:t>5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844675" y="5438775"/>
            <a:ext cx="3816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/>
              <a:t>                   BAŞKAN</a:t>
            </a:r>
          </a:p>
          <a:p>
            <a:pPr>
              <a:spcBef>
                <a:spcPct val="50000"/>
              </a:spcBef>
            </a:pPr>
            <a:r>
              <a:rPr lang="tr-TR" sz="1400"/>
              <a:t> </a:t>
            </a:r>
            <a:r>
              <a:rPr lang="tr-TR" sz="1600"/>
              <a:t>KONUK</a:t>
            </a:r>
            <a:r>
              <a:rPr lang="tr-TR" sz="1400"/>
              <a:t> 	</a:t>
            </a:r>
            <a:r>
              <a:rPr lang="tr-TR" sz="1800"/>
              <a:t>	       </a:t>
            </a:r>
            <a:r>
              <a:rPr lang="tr-TR" sz="1400"/>
              <a:t>EVSAHİBİ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İçerik Yer Tutucus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3375" y="34925"/>
            <a:ext cx="6264275" cy="849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400" b="1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EŞBAŞKANLI VE ÇİFT TARAFLI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TOPLANTI DÜZENİ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6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1600" b="1" smtClean="0"/>
              <a:t>İKİ TARAFLI TOPLANTILARDA BAŞKANLARIN DÜZEY OLARAK,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1600" b="1" smtClean="0"/>
              <a:t>                  ÜYELERİN SAYI OLARAK EŞİTLİĞİ ESASTIR.	</a:t>
            </a:r>
            <a:r>
              <a:rPr lang="tr-TR" sz="9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900" smtClean="0"/>
              <a:t>							</a:t>
            </a:r>
            <a:endParaRPr lang="tr-TR" sz="9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900" b="1" smtClean="0"/>
              <a:t> 							</a:t>
            </a:r>
            <a:endParaRPr lang="tr-T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900" smtClean="0"/>
              <a:t>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900" smtClean="0"/>
              <a:t>							</a:t>
            </a:r>
          </a:p>
          <a:p>
            <a:pPr eaLnBrk="1" hangingPunct="1">
              <a:lnSpc>
                <a:spcPct val="80000"/>
              </a:lnSpc>
            </a:pPr>
            <a:endParaRPr lang="tr-TR" sz="8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76475" y="2771775"/>
            <a:ext cx="2808288" cy="3887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2555875"/>
            <a:ext cx="22129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		</a:t>
            </a:r>
          </a:p>
          <a:p>
            <a:pPr>
              <a:spcBef>
                <a:spcPct val="50000"/>
              </a:spcBef>
            </a:pPr>
            <a:r>
              <a:rPr lang="tr-TR" sz="1800"/>
              <a:t>		5</a:t>
            </a:r>
          </a:p>
          <a:p>
            <a:pPr>
              <a:spcBef>
                <a:spcPct val="50000"/>
              </a:spcBef>
            </a:pPr>
            <a:r>
              <a:rPr lang="tr-TR" sz="1800"/>
              <a:t>		</a:t>
            </a:r>
          </a:p>
          <a:p>
            <a:pPr>
              <a:spcBef>
                <a:spcPct val="50000"/>
              </a:spcBef>
            </a:pPr>
            <a:r>
              <a:rPr lang="tr-TR" sz="1800"/>
              <a:t>		3</a:t>
            </a:r>
          </a:p>
          <a:p>
            <a:pPr>
              <a:spcBef>
                <a:spcPct val="50000"/>
              </a:spcBef>
            </a:pPr>
            <a:r>
              <a:rPr lang="tr-TR" sz="1800"/>
              <a:t>           </a:t>
            </a:r>
          </a:p>
          <a:p>
            <a:r>
              <a:rPr lang="tr-TR" sz="1800">
                <a:solidFill>
                  <a:schemeClr val="hlink"/>
                </a:solidFill>
              </a:rPr>
              <a:t>       </a:t>
            </a:r>
            <a:r>
              <a:rPr lang="tr-TR" sz="1800"/>
              <a:t>EŞBAŞKAN   1</a:t>
            </a:r>
          </a:p>
          <a:p>
            <a:pPr>
              <a:spcBef>
                <a:spcPct val="50000"/>
              </a:spcBef>
            </a:pPr>
            <a:r>
              <a:rPr lang="tr-TR" sz="1800"/>
              <a:t>		</a:t>
            </a:r>
          </a:p>
          <a:p>
            <a:pPr>
              <a:spcBef>
                <a:spcPct val="50000"/>
              </a:spcBef>
            </a:pPr>
            <a:r>
              <a:rPr lang="tr-TR" sz="1800"/>
              <a:t>		2</a:t>
            </a:r>
          </a:p>
          <a:p>
            <a:pPr>
              <a:spcBef>
                <a:spcPct val="50000"/>
              </a:spcBef>
            </a:pPr>
            <a:r>
              <a:rPr lang="tr-TR" sz="1800"/>
              <a:t>		</a:t>
            </a:r>
          </a:p>
          <a:p>
            <a:pPr>
              <a:spcBef>
                <a:spcPct val="50000"/>
              </a:spcBef>
            </a:pPr>
            <a:r>
              <a:rPr lang="tr-TR" sz="1800"/>
              <a:t>		4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84775" y="2843213"/>
            <a:ext cx="1673225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4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2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1 EŞBAŞKAN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3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3375" y="0"/>
            <a:ext cx="6172200" cy="9144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2800" smtClean="0"/>
          </a:p>
          <a:p>
            <a:pPr algn="ctr" eaLnBrk="1" hangingPunct="1">
              <a:buFontTx/>
              <a:buNone/>
            </a:pPr>
            <a:r>
              <a:rPr lang="tr-TR" sz="2800" smtClean="0"/>
              <a:t>ONURKONUKLU TEK TARAFLI TOPLANTI DÜZENİ</a:t>
            </a:r>
          </a:p>
          <a:p>
            <a:pPr eaLnBrk="1" hangingPunct="1">
              <a:buFontTx/>
              <a:buNone/>
            </a:pPr>
            <a:r>
              <a:rPr lang="tr-TR" b="1" smtClean="0"/>
              <a:t>		   </a:t>
            </a:r>
            <a:r>
              <a:rPr lang="tr-TR" sz="1600" smtClean="0"/>
              <a:t>ONURKONUĞU - KURUM AMİRİ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mtClean="0"/>
              <a:t> 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628775" y="2339975"/>
            <a:ext cx="3024188" cy="547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8050" y="2339975"/>
            <a:ext cx="485775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    1</a:t>
            </a:r>
          </a:p>
          <a:p>
            <a:pPr>
              <a:spcBef>
                <a:spcPct val="50000"/>
              </a:spcBef>
            </a:pPr>
            <a:r>
              <a:rPr lang="tr-TR" sz="1800"/>
              <a:t>    3</a:t>
            </a:r>
          </a:p>
          <a:p>
            <a:pPr>
              <a:spcBef>
                <a:spcPct val="50000"/>
              </a:spcBef>
            </a:pPr>
            <a:r>
              <a:rPr lang="tr-TR" sz="1800"/>
              <a:t>    5</a:t>
            </a:r>
          </a:p>
          <a:p>
            <a:pPr>
              <a:spcBef>
                <a:spcPct val="50000"/>
              </a:spcBef>
            </a:pPr>
            <a:r>
              <a:rPr lang="tr-TR" sz="1800"/>
              <a:t>    </a:t>
            </a:r>
          </a:p>
          <a:p>
            <a:pPr>
              <a:spcBef>
                <a:spcPct val="50000"/>
              </a:spcBef>
            </a:pPr>
            <a:r>
              <a:rPr lang="tr-TR" sz="1800"/>
              <a:t>7</a:t>
            </a:r>
          </a:p>
          <a:p>
            <a:pPr>
              <a:spcBef>
                <a:spcPct val="50000"/>
              </a:spcBef>
            </a:pPr>
            <a:r>
              <a:rPr lang="tr-TR" sz="1800"/>
              <a:t>    </a:t>
            </a:r>
          </a:p>
          <a:p>
            <a:pPr>
              <a:spcBef>
                <a:spcPct val="50000"/>
              </a:spcBef>
            </a:pPr>
            <a:r>
              <a:rPr lang="tr-TR" sz="1800"/>
              <a:t>9</a:t>
            </a:r>
          </a:p>
          <a:p>
            <a:pPr>
              <a:spcBef>
                <a:spcPct val="50000"/>
              </a:spcBef>
            </a:pPr>
            <a:r>
              <a:rPr lang="tr-TR" sz="1800"/>
              <a:t>   </a:t>
            </a:r>
          </a:p>
          <a:p>
            <a:pPr>
              <a:spcBef>
                <a:spcPct val="50000"/>
              </a:spcBef>
            </a:pPr>
            <a:r>
              <a:rPr lang="tr-TR" sz="1800"/>
              <a:t>11</a:t>
            </a:r>
          </a:p>
          <a:p>
            <a:pPr>
              <a:spcBef>
                <a:spcPct val="50000"/>
              </a:spcBef>
            </a:pPr>
            <a:r>
              <a:rPr lang="tr-TR" sz="1800"/>
              <a:t>   </a:t>
            </a:r>
          </a:p>
          <a:p>
            <a:pPr>
              <a:spcBef>
                <a:spcPct val="50000"/>
              </a:spcBef>
            </a:pPr>
            <a:r>
              <a:rPr lang="tr-TR" sz="1800"/>
              <a:t>13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868863" y="2484438"/>
            <a:ext cx="485775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2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4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6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8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10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12</a:t>
            </a:r>
          </a:p>
          <a:p>
            <a:pPr>
              <a:spcBef>
                <a:spcPct val="50000"/>
              </a:spcBef>
            </a:pPr>
            <a:endParaRPr lang="tr-TR" sz="1800"/>
          </a:p>
          <a:p>
            <a:pPr>
              <a:spcBef>
                <a:spcPct val="50000"/>
              </a:spcBef>
            </a:pPr>
            <a:r>
              <a:rPr lang="tr-TR" sz="1800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80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endParaRPr lang="tr-TR" sz="180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sz="1800" b="1" smtClean="0"/>
              <a:t>ÇAĞDAŞ – KATILIMCI TOPLANTI DÜZENİ</a:t>
            </a:r>
          </a:p>
          <a:p>
            <a:pPr eaLnBrk="1" hangingPunct="1">
              <a:buFontTx/>
              <a:buNone/>
            </a:pPr>
            <a:r>
              <a:rPr lang="tr-TR" sz="2800" smtClean="0"/>
              <a:t> 		</a:t>
            </a:r>
            <a:r>
              <a:rPr lang="tr-TR" sz="1800" smtClean="0"/>
              <a:t>	        		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endParaRPr lang="tr-TR" sz="1800" smtClean="0"/>
          </a:p>
          <a:p>
            <a:pPr eaLnBrk="1" hangingPunct="1">
              <a:buFontTx/>
              <a:buNone/>
            </a:pPr>
            <a:endParaRPr lang="tr-TR" sz="1800" smtClean="0"/>
          </a:p>
          <a:p>
            <a:pPr eaLnBrk="1" hangingPunct="1">
              <a:buFontTx/>
              <a:buNone/>
            </a:pPr>
            <a:r>
              <a:rPr lang="tr-TR" sz="1800" smtClean="0"/>
              <a:t>				</a:t>
            </a:r>
            <a:r>
              <a:rPr lang="tr-TR" sz="1800" b="1" smtClean="0"/>
              <a:t>BAŞKAN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   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1				     2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r>
              <a:rPr lang="tr-TR" sz="2800" smtClean="0"/>
              <a:t>3							   4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r>
              <a:rPr lang="tr-TR" sz="2800" smtClean="0"/>
              <a:t>5							    6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r>
              <a:rPr lang="tr-TR" sz="2800" smtClean="0"/>
              <a:t>    7   						  8							 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	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	  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	9		        10</a:t>
            </a:r>
          </a:p>
          <a:p>
            <a:pPr eaLnBrk="1" hangingPunct="1"/>
            <a:endParaRPr lang="tr-TR" sz="2000" smtClean="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 flipV="1">
            <a:off x="684213" y="3708400"/>
            <a:ext cx="5111750" cy="49672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8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735" y="16479"/>
                </a:moveTo>
                <a:cubicBezTo>
                  <a:pt x="4903" y="15168"/>
                  <a:pt x="3816" y="13053"/>
                  <a:pt x="3816" y="10800"/>
                </a:cubicBezTo>
                <a:cubicBezTo>
                  <a:pt x="3816" y="6942"/>
                  <a:pt x="6942" y="3816"/>
                  <a:pt x="10800" y="3816"/>
                </a:cubicBezTo>
                <a:cubicBezTo>
                  <a:pt x="14657" y="3816"/>
                  <a:pt x="17784" y="6942"/>
                  <a:pt x="17784" y="10800"/>
                </a:cubicBezTo>
                <a:cubicBezTo>
                  <a:pt x="17784" y="13053"/>
                  <a:pt x="16696" y="15168"/>
                  <a:pt x="14864" y="16479"/>
                </a:cubicBezTo>
                <a:lnTo>
                  <a:pt x="17085" y="19582"/>
                </a:lnTo>
                <a:cubicBezTo>
                  <a:pt x="19918" y="17554"/>
                  <a:pt x="21600" y="1428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4284"/>
                  <a:pt x="1681" y="17554"/>
                  <a:pt x="4514" y="19582"/>
                </a:cubicBezTo>
                <a:lnTo>
                  <a:pt x="6735" y="1647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tr-TR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420938" y="3995738"/>
            <a:ext cx="1943100" cy="7921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070225" y="3625850"/>
            <a:ext cx="719138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80975"/>
            <a:ext cx="685800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3200" b="1">
                <a:cs typeface="Times New Roman" pitchFamily="18" charset="0"/>
              </a:rPr>
              <a:t>TAŞIT PROTOKOLÜ</a:t>
            </a:r>
          </a:p>
          <a:p>
            <a:pPr algn="ctr" eaLnBrk="0" hangingPunct="0"/>
            <a:endParaRPr lang="tr-TR" sz="3200" b="1">
              <a:cs typeface="Times New Roman" pitchFamily="18" charset="0"/>
            </a:endParaRPr>
          </a:p>
          <a:p>
            <a:pPr algn="ctr" eaLnBrk="0" hangingPunct="0"/>
            <a:endParaRPr lang="tr-TR" sz="1200" b="1">
              <a:cs typeface="Times New Roman" pitchFamily="18" charset="0"/>
            </a:endParaRPr>
          </a:p>
          <a:p>
            <a:pPr algn="ctr" eaLnBrk="0" hangingPunct="0"/>
            <a:r>
              <a:rPr lang="tr-TR" sz="2200" b="1">
                <a:cs typeface="Times New Roman" pitchFamily="18" charset="0"/>
              </a:rPr>
              <a:t>    MAKAM OTOMOBİLİNDE OTURMA DÜZENİ</a:t>
            </a:r>
            <a:endParaRPr lang="tr-TR" sz="2200" b="1"/>
          </a:p>
          <a:p>
            <a:pPr algn="ctr" eaLnBrk="0" hangingPunct="0"/>
            <a:r>
              <a:rPr lang="tr-TR" sz="1800"/>
              <a:t>(KSMT: Koruma, sekreter, memur, mihmandar, tercüman)</a:t>
            </a:r>
          </a:p>
        </p:txBody>
      </p:sp>
      <p:graphicFrame>
        <p:nvGraphicFramePr>
          <p:cNvPr id="194592" name="Group 32"/>
          <p:cNvGraphicFramePr>
            <a:graphicFrameLocks noGrp="1"/>
          </p:cNvGraphicFramePr>
          <p:nvPr/>
        </p:nvGraphicFramePr>
        <p:xfrm>
          <a:off x="476250" y="2627313"/>
          <a:ext cx="2879725" cy="3746500"/>
        </p:xfrm>
        <a:graphic>
          <a:graphicData uri="http://schemas.openxmlformats.org/drawingml/2006/table">
            <a:tbl>
              <a:tblPr/>
              <a:tblGrid>
                <a:gridCol w="1333500"/>
                <a:gridCol w="1546225"/>
              </a:tblGrid>
              <a:tr h="147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KSMT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MA-KAM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596" name="Group 36"/>
          <p:cNvGraphicFramePr>
            <a:graphicFrameLocks noGrp="1"/>
          </p:cNvGraphicFramePr>
          <p:nvPr/>
        </p:nvGraphicFramePr>
        <p:xfrm>
          <a:off x="3644900" y="5148263"/>
          <a:ext cx="2952750" cy="3671887"/>
        </p:xfrm>
        <a:graphic>
          <a:graphicData uri="http://schemas.openxmlformats.org/drawingml/2006/table">
            <a:tbl>
              <a:tblPr/>
              <a:tblGrid>
                <a:gridCol w="1397000"/>
                <a:gridCol w="1555750"/>
              </a:tblGrid>
              <a:tr h="154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KSMT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88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BOŞ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869950" y="8875713"/>
            <a:ext cx="38417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1200" b="1">
                <a:cs typeface="Times New Roman" pitchFamily="18" charset="0"/>
              </a:rPr>
              <a:t>				</a:t>
            </a:r>
            <a:endParaRPr lang="tr-TR"/>
          </a:p>
          <a:p>
            <a:pPr eaLnBrk="0" hangingPunct="0"/>
            <a:endParaRPr lang="tr-TR" sz="1800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5373688" y="2484438"/>
            <a:ext cx="0" cy="1943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400" smtClean="0">
                <a:solidFill>
                  <a:schemeClr val="tx1"/>
                </a:solidFill>
              </a:rPr>
              <a:t>RESMÎ TAŞITLARDA OTURMA DÜZENİ</a:t>
            </a:r>
          </a:p>
        </p:txBody>
      </p:sp>
      <p:graphicFrame>
        <p:nvGraphicFramePr>
          <p:cNvPr id="196641" name="Group 33"/>
          <p:cNvGraphicFramePr>
            <a:graphicFrameLocks noGrp="1"/>
          </p:cNvGraphicFramePr>
          <p:nvPr>
            <p:ph sz="half" idx="1"/>
          </p:nvPr>
        </p:nvGraphicFramePr>
        <p:xfrm>
          <a:off x="342900" y="2133600"/>
          <a:ext cx="3009900" cy="3732213"/>
        </p:xfrm>
        <a:graphic>
          <a:graphicData uri="http://schemas.openxmlformats.org/drawingml/2006/table">
            <a:tbl>
              <a:tblPr/>
              <a:tblGrid>
                <a:gridCol w="1430338"/>
                <a:gridCol w="1579562"/>
              </a:tblGrid>
              <a:tr h="169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Ş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46" name="Group 38"/>
          <p:cNvGraphicFramePr>
            <a:graphicFrameLocks noGrp="1"/>
          </p:cNvGraphicFramePr>
          <p:nvPr>
            <p:ph sz="half" idx="2"/>
          </p:nvPr>
        </p:nvGraphicFramePr>
        <p:xfrm>
          <a:off x="3505200" y="4138613"/>
          <a:ext cx="3009900" cy="4029075"/>
        </p:xfrm>
        <a:graphic>
          <a:graphicData uri="http://schemas.openxmlformats.org/drawingml/2006/table">
            <a:tbl>
              <a:tblPr/>
              <a:tblGrid>
                <a:gridCol w="1033463"/>
                <a:gridCol w="860425"/>
                <a:gridCol w="1116012"/>
              </a:tblGrid>
              <a:tr h="22240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04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7" name="Line 27"/>
          <p:cNvSpPr>
            <a:spLocks noChangeShapeType="1"/>
          </p:cNvSpPr>
          <p:nvPr/>
        </p:nvSpPr>
        <p:spPr bwMode="auto">
          <a:xfrm flipH="1" flipV="1">
            <a:off x="4868863" y="2341563"/>
            <a:ext cx="0" cy="1582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solidFill>
                  <a:schemeClr val="tx1"/>
                </a:solidFill>
              </a:rPr>
              <a:t>TAKSİLERDE OTURMA DÜZENİ</a:t>
            </a:r>
            <a:br>
              <a:rPr lang="tr-TR" sz="3000" smtClean="0">
                <a:solidFill>
                  <a:schemeClr val="tx1"/>
                </a:solidFill>
              </a:rPr>
            </a:br>
            <a:r>
              <a:rPr lang="tr-TR" sz="3000" smtClean="0">
                <a:solidFill>
                  <a:schemeClr val="tx1"/>
                </a:solidFill>
              </a:rPr>
              <a:t>(Ş: Şoför, H: Hanım, E: Erkek)</a:t>
            </a:r>
            <a:br>
              <a:rPr lang="tr-TR" sz="3000" smtClean="0">
                <a:solidFill>
                  <a:schemeClr val="tx1"/>
                </a:solidFill>
              </a:rPr>
            </a:br>
            <a:endParaRPr lang="tr-TR" sz="3000" smtClean="0">
              <a:solidFill>
                <a:schemeClr val="tx1"/>
              </a:solidFill>
            </a:endParaRPr>
          </a:p>
        </p:txBody>
      </p:sp>
      <p:graphicFrame>
        <p:nvGraphicFramePr>
          <p:cNvPr id="198687" name="Group 31"/>
          <p:cNvGraphicFramePr>
            <a:graphicFrameLocks noGrp="1"/>
          </p:cNvGraphicFramePr>
          <p:nvPr>
            <p:ph sz="half" idx="1"/>
          </p:nvPr>
        </p:nvGraphicFramePr>
        <p:xfrm>
          <a:off x="333375" y="1619250"/>
          <a:ext cx="2735263" cy="4454525"/>
        </p:xfrm>
        <a:graphic>
          <a:graphicData uri="http://schemas.openxmlformats.org/drawingml/2006/table">
            <a:tbl>
              <a:tblPr/>
              <a:tblGrid>
                <a:gridCol w="1365250"/>
                <a:gridCol w="1370013"/>
              </a:tblGrid>
              <a:tr h="2119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E2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5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H</a:t>
                      </a:r>
                      <a:endParaRPr kumimoji="0" lang="en-A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8691" name="Group 35"/>
          <p:cNvGraphicFramePr>
            <a:graphicFrameLocks noGrp="1"/>
          </p:cNvGraphicFramePr>
          <p:nvPr>
            <p:ph sz="half" idx="2"/>
          </p:nvPr>
        </p:nvGraphicFramePr>
        <p:xfrm>
          <a:off x="3573463" y="4356100"/>
          <a:ext cx="3009900" cy="4178300"/>
        </p:xfrm>
        <a:graphic>
          <a:graphicData uri="http://schemas.openxmlformats.org/drawingml/2006/table">
            <a:tbl>
              <a:tblPr/>
              <a:tblGrid>
                <a:gridCol w="1508125"/>
                <a:gridCol w="1501775"/>
              </a:tblGrid>
              <a:tr h="178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55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H2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H1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Line 25"/>
          <p:cNvSpPr>
            <a:spLocks noChangeShapeType="1"/>
          </p:cNvSpPr>
          <p:nvPr/>
        </p:nvSpPr>
        <p:spPr bwMode="auto">
          <a:xfrm flipH="1" flipV="1">
            <a:off x="5013325" y="1909763"/>
            <a:ext cx="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6858000" cy="1979613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chemeClr val="tx1"/>
                </a:solidFill>
              </a:rPr>
              <a:t>OTOMOBİLİ SAHİBİNİN KULLANDIĞI ÖZEL TAŞITLARDA  OTURMA DÜZENİ</a:t>
            </a:r>
            <a:r>
              <a:rPr lang="tr-TR" sz="3000" smtClean="0">
                <a:solidFill>
                  <a:schemeClr val="tx1"/>
                </a:solidFill>
              </a:rPr>
              <a:t> (K: Konuk, KE: Konuk Erkek, KH: Konuk Hanım; EH: Evsahibi Hanım)</a:t>
            </a:r>
          </a:p>
        </p:txBody>
      </p:sp>
      <p:graphicFrame>
        <p:nvGraphicFramePr>
          <p:cNvPr id="200735" name="Group 31"/>
          <p:cNvGraphicFramePr>
            <a:graphicFrameLocks noGrp="1"/>
          </p:cNvGraphicFramePr>
          <p:nvPr>
            <p:ph sz="quarter" idx="1"/>
          </p:nvPr>
        </p:nvGraphicFramePr>
        <p:xfrm>
          <a:off x="333375" y="2125663"/>
          <a:ext cx="3009900" cy="3816350"/>
        </p:xfrm>
        <a:graphic>
          <a:graphicData uri="http://schemas.openxmlformats.org/drawingml/2006/table">
            <a:tbl>
              <a:tblPr/>
              <a:tblGrid>
                <a:gridCol w="1506538"/>
                <a:gridCol w="1503362"/>
              </a:tblGrid>
              <a:tr h="160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K 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BOŞ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BOŞ</a:t>
                      </a: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0739" name="Group 35"/>
          <p:cNvGraphicFramePr>
            <a:graphicFrameLocks noGrp="1"/>
          </p:cNvGraphicFramePr>
          <p:nvPr>
            <p:ph sz="quarter" idx="2"/>
          </p:nvPr>
        </p:nvGraphicFramePr>
        <p:xfrm>
          <a:off x="3573463" y="4356100"/>
          <a:ext cx="3024187" cy="3960813"/>
        </p:xfrm>
        <a:graphic>
          <a:graphicData uri="http://schemas.openxmlformats.org/drawingml/2006/table">
            <a:tbl>
              <a:tblPr/>
              <a:tblGrid>
                <a:gridCol w="1439862"/>
                <a:gridCol w="1584325"/>
              </a:tblGrid>
              <a:tr h="198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KE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EH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KH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3" name="Line 25"/>
          <p:cNvSpPr>
            <a:spLocks noChangeShapeType="1"/>
          </p:cNvSpPr>
          <p:nvPr/>
        </p:nvSpPr>
        <p:spPr bwMode="auto">
          <a:xfrm flipH="1" flipV="1">
            <a:off x="5300663" y="2051050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0"/>
            <a:ext cx="6172200" cy="9144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tr-TR" sz="2800" b="1" smtClean="0">
              <a:solidFill>
                <a:schemeClr val="hlink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tr-TR" sz="900" smtClean="0"/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 YÖNETİM DİLİNDE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“RİCA ETMEK”, 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EMİR VERMEKTİR.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 ÜSTLERE VE DENKLERE ARZ;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ASTLARA RİCA EDİLİR.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*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İMZA, KİŞİYİ VE KİŞİLİĞİ TEMSİL EDER.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İMZA KİŞİNİN ADINI VE/VEYA SOYADINI ELYAZISIYLA OKUNABİLİR BİÇİMDE YAZMASIDIR. 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İMZA, METİN İLE İSİM ARASINDAKİ BOŞLUĞA  ATILIR. 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*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BİR YÖNETİCİNİN DOLMAKALEMİ GÜZEL OLMALIDIR.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*</a:t>
            </a:r>
          </a:p>
          <a:p>
            <a:pPr marL="0" indent="0"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smtClean="0"/>
              <a:t>ARŞİVLİK BELGELER VE YAZILAR  LACİVERT MÜREKKEPLİ DOLMAKALEM İLE İMZALANIR.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813" y="250825"/>
            <a:ext cx="6172200" cy="8893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9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tr-TR" sz="2400" smtClean="0"/>
              <a:t>EŞDÜZEYDE OLDUĞU HALDE, “RİCA EDERİM” İFADESİ KULLANARAK YAZI GÖNDEREN BİR KURULUŞA, KARŞILIKLILIK İLKESİ GEREĞİNCE, “RİCA EDERİM” İFADESİYLE; “ARZ EDERİM” İFADESİYLE YAZI GÖNDEREN EŞDÜZEYDEKİ BİR KURULUŞA DA “ARZ EDERİM” İFADESİYLE CEVAP VERİLİR.</a:t>
            </a:r>
          </a:p>
          <a:p>
            <a:pPr eaLnBrk="1" hangingPunct="1">
              <a:lnSpc>
                <a:spcPct val="80000"/>
              </a:lnSpc>
              <a:spcBef>
                <a:spcPct val="9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tr-TR" sz="2400" smtClean="0"/>
              <a:t>TEK KURULUŞA GÖNDERİLEN YAZIDA HİÇBİR ZAMAN “ARZ/RİCA EDERİM” VEYA “ARZ VE RİCA EDERİM” DENMEZ. Sadece “Arz ederim” ya da “Rica ederim” denir. “Arz ve rica ederim” yalnızca DAĞITIMLI  yazıda kullanılır.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BİR YAZIDA “ARZ” VEYA “RİCA” KONUSUNDA SORUN OLDUĞUNDA “SAYGILARIMLA RİCA EDERİM” DEMEK SORUNU ÇÖZER.</a:t>
            </a:r>
          </a:p>
          <a:p>
            <a:pPr eaLnBrk="1" hangingPunct="1">
              <a:lnSpc>
                <a:spcPct val="80000"/>
              </a:lnSpc>
              <a:spcBef>
                <a:spcPct val="9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tr-TR" sz="2400" smtClean="0"/>
              <a:t>EŞ VEYA ÜST DÜZEYDE OLDUĞU HALDE, “SAYGILARIMLA” İFADESİNİ KULLANARAK YAZI GÖNDEREN BİR KURULUŞA VERİLEN CEVABİ YAZIDA “SAYGILARIMLA” İFADESİNİ KULLANMAK SAYGI VE NEZAKET GEREĞİDİR.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813" y="971550"/>
            <a:ext cx="6172200" cy="6034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36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mtClean="0"/>
              <a:t>KURUMLARARASI YAZIŞMALARDA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mtClean="0"/>
              <a:t>İMZA KONUSUNDA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mtClean="0"/>
              <a:t>DÜZEY EŞİTLİĞİ VE DENKLİK ESASTIR.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MÜDÜRÜN İMZASIYLA GELEN BİR YAZI MÜDÜRÜN İMZASIYLA;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GENEL MÜDÜRÜN İMZASIYLA GELEN BİR YAZI DA GENEL MÜDÜRÜN İMZASIYLA CEVAPLANDIRILIR.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45000"/>
              </a:lnSpc>
              <a:spcBef>
                <a:spcPct val="80000"/>
              </a:spcBef>
            </a:pPr>
            <a:r>
              <a:rPr lang="tr-TR" b="1" smtClean="0">
                <a:solidFill>
                  <a:schemeClr val="tx1"/>
                </a:solidFill>
                <a:latin typeface="Garamond" pitchFamily="18" charset="0"/>
              </a:rPr>
              <a:t>YAŞAM ALANIMIZ</a:t>
            </a:r>
            <a:endParaRPr lang="en-AU" b="1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099" name="Oval 1028"/>
          <p:cNvSpPr>
            <a:spLocks noChangeArrowheads="1"/>
          </p:cNvSpPr>
          <p:nvPr/>
        </p:nvSpPr>
        <p:spPr bwMode="auto">
          <a:xfrm>
            <a:off x="2997200" y="2197100"/>
            <a:ext cx="2232025" cy="2374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0" name="Oval 1031"/>
          <p:cNvSpPr>
            <a:spLocks noChangeArrowheads="1"/>
          </p:cNvSpPr>
          <p:nvPr/>
        </p:nvSpPr>
        <p:spPr bwMode="auto">
          <a:xfrm>
            <a:off x="1628775" y="1763713"/>
            <a:ext cx="2376488" cy="2378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Oval 1032"/>
          <p:cNvSpPr>
            <a:spLocks noChangeArrowheads="1"/>
          </p:cNvSpPr>
          <p:nvPr/>
        </p:nvSpPr>
        <p:spPr bwMode="auto">
          <a:xfrm>
            <a:off x="1557338" y="2417763"/>
            <a:ext cx="2447925" cy="2441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Text Box 1037"/>
          <p:cNvSpPr txBox="1">
            <a:spLocks noChangeArrowheads="1"/>
          </p:cNvSpPr>
          <p:nvPr/>
        </p:nvSpPr>
        <p:spPr bwMode="auto">
          <a:xfrm>
            <a:off x="3933825" y="2771775"/>
            <a:ext cx="13684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>
                <a:latin typeface="Tahoma" pitchFamily="34" charset="0"/>
              </a:rPr>
              <a:t>KAMUSAL (RESMİ)</a:t>
            </a:r>
            <a:r>
              <a:rPr lang="en-AU" sz="2000">
                <a:latin typeface="Tahoma" pitchFamily="34" charset="0"/>
              </a:rPr>
              <a:t> ALAN</a:t>
            </a:r>
            <a:endParaRPr lang="en-AU" sz="2400">
              <a:latin typeface="Tahoma" pitchFamily="34" charset="0"/>
            </a:endParaRPr>
          </a:p>
        </p:txBody>
      </p:sp>
      <p:sp>
        <p:nvSpPr>
          <p:cNvPr id="4103" name="Text Box 1039"/>
          <p:cNvSpPr txBox="1">
            <a:spLocks noChangeArrowheads="1"/>
          </p:cNvSpPr>
          <p:nvPr/>
        </p:nvSpPr>
        <p:spPr bwMode="auto">
          <a:xfrm>
            <a:off x="2133600" y="3224213"/>
            <a:ext cx="131445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>
                <a:latin typeface="Tahoma" pitchFamily="34" charset="0"/>
              </a:rPr>
              <a:t>SOSYAL ALAN</a:t>
            </a:r>
          </a:p>
        </p:txBody>
      </p:sp>
      <p:sp>
        <p:nvSpPr>
          <p:cNvPr id="4104" name="Text Box 1040"/>
          <p:cNvSpPr txBox="1">
            <a:spLocks noChangeArrowheads="1"/>
          </p:cNvSpPr>
          <p:nvPr/>
        </p:nvSpPr>
        <p:spPr bwMode="auto">
          <a:xfrm>
            <a:off x="1773238" y="1979613"/>
            <a:ext cx="208756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>
                <a:latin typeface="Tahoma" pitchFamily="34" charset="0"/>
              </a:rPr>
              <a:t>ÖZEL ALAN</a:t>
            </a:r>
          </a:p>
        </p:txBody>
      </p:sp>
      <p:sp>
        <p:nvSpPr>
          <p:cNvPr id="4105" name="Line 1043"/>
          <p:cNvSpPr>
            <a:spLocks noChangeShapeType="1"/>
          </p:cNvSpPr>
          <p:nvPr/>
        </p:nvSpPr>
        <p:spPr bwMode="auto">
          <a:xfrm>
            <a:off x="2852738" y="4211638"/>
            <a:ext cx="0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06" name="Text Box 1044"/>
          <p:cNvSpPr txBox="1">
            <a:spLocks noChangeArrowheads="1"/>
          </p:cNvSpPr>
          <p:nvPr/>
        </p:nvSpPr>
        <p:spPr bwMode="auto">
          <a:xfrm>
            <a:off x="2060575" y="5219700"/>
            <a:ext cx="1728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GÖRGÜ VE NEZAKET KURALLARI</a:t>
            </a:r>
          </a:p>
        </p:txBody>
      </p:sp>
      <p:sp>
        <p:nvSpPr>
          <p:cNvPr id="4107" name="Line 1045"/>
          <p:cNvSpPr>
            <a:spLocks noChangeShapeType="1"/>
          </p:cNvSpPr>
          <p:nvPr/>
        </p:nvSpPr>
        <p:spPr bwMode="auto">
          <a:xfrm>
            <a:off x="4221163" y="42116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08" name="Text Box 1046"/>
          <p:cNvSpPr txBox="1">
            <a:spLocks noChangeArrowheads="1"/>
          </p:cNvSpPr>
          <p:nvPr/>
        </p:nvSpPr>
        <p:spPr bwMode="auto">
          <a:xfrm>
            <a:off x="3716338" y="522605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PROTOKOL KURALLARI</a:t>
            </a:r>
          </a:p>
        </p:txBody>
      </p:sp>
      <p:sp>
        <p:nvSpPr>
          <p:cNvPr id="4109" name="Rectangle 1047"/>
          <p:cNvSpPr>
            <a:spLocks noChangeArrowheads="1"/>
          </p:cNvSpPr>
          <p:nvPr/>
        </p:nvSpPr>
        <p:spPr bwMode="auto">
          <a:xfrm>
            <a:off x="0" y="65166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/>
              <a:t>SOSYAL ALANDA GÖRGÜ VE NEZAKET KURALLARI; KAMUSAL ALANDA PROTOKOL KURALLARI UYGULANIR.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23850"/>
            <a:ext cx="6858000" cy="84963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MAKAMA YAZILAN YAZILAR MAKAMIN İMZASIYLA GÖNDERİLİR: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smtClean="0"/>
              <a:t>MALİYE BAKANLIĞINA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İmza: Bakan veya Müsteşar veya Müst.Yrd.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4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VAKIFLAR GENEL MÜDÜRLÜĞÜNE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İmza: Genel Müdür veya Genel Müdür Yardımcısı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&amp;&amp;&amp;&amp;&amp;&amp;&amp;&amp;&amp;&amp;&amp;&amp;&amp;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BİRİME YÖNELİK  YAZILAR BİRİM AMİRİNİN İMZASIYLA GÖNDERİLİR: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800" b="1" smtClean="0"/>
              <a:t>MALİYE BAKANLIĞINA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(Bütçe ve Malî Kontrol Genel Müdürlüğü)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İmza: Gn. Md. / Gn. Md.Yrd.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0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VAKIFLAR GENEL MÜDÜRLÜĞÜNE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(Personel Dairesi Başkanlığı)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İmza: Daire Başkanı veya Şube Müdürü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sz="2400" smtClean="0"/>
              <a:t>KURUMSAL TÖRENLERDE OTURMA DÜZENİNDE 1 NUMARA (onur konuğu) DAİMA ORTA MERKEZDE, EVSAHİBİ 2 NUMARA OLARAK ONUN SAĞIDA YER ALIR.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tr-TR" sz="2400" smtClean="0"/>
          </a:p>
          <a:p>
            <a:pPr algn="ctr" eaLnBrk="1" hangingPunct="1">
              <a:spcBef>
                <a:spcPct val="90000"/>
              </a:spcBef>
              <a:buFontTx/>
              <a:buNone/>
            </a:pPr>
            <a:r>
              <a:rPr lang="tr-TR" sz="2400" smtClean="0"/>
              <a:t>	 4 – 2 – 1 – EVSAHİBİ – 3 - 5</a:t>
            </a:r>
          </a:p>
          <a:p>
            <a:pPr algn="ctr" eaLnBrk="1" hangingPunct="1">
              <a:spcBef>
                <a:spcPct val="90000"/>
              </a:spcBef>
              <a:buFontTx/>
              <a:buNone/>
            </a:pPr>
            <a:endParaRPr lang="tr-TR" b="1" smtClean="0">
              <a:solidFill>
                <a:srgbClr val="66FF33"/>
              </a:solidFill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3141663" y="3132138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2000" b="1" smtClean="0"/>
          </a:p>
          <a:p>
            <a:pPr algn="ctr" eaLnBrk="1" hangingPunct="1">
              <a:buFontTx/>
              <a:buNone/>
            </a:pPr>
            <a:r>
              <a:rPr lang="tr-TR" sz="2000" b="1" smtClean="0"/>
              <a:t>TÖRENLERDE </a:t>
            </a:r>
          </a:p>
          <a:p>
            <a:pPr algn="ctr" eaLnBrk="1" hangingPunct="1">
              <a:buFontTx/>
              <a:buNone/>
            </a:pPr>
            <a:r>
              <a:rPr lang="tr-TR" sz="2000" b="1" smtClean="0"/>
              <a:t>TAKDİM HİTAP VE KONUŞMA KURALLARI</a:t>
            </a:r>
          </a:p>
          <a:p>
            <a:pPr eaLnBrk="1" hangingPunct="1">
              <a:spcBef>
                <a:spcPct val="90000"/>
              </a:spcBef>
            </a:pPr>
            <a:r>
              <a:rPr lang="tr-TR" sz="2400" smtClean="0"/>
              <a:t>Konuşmacıları takdim sırasında, önce konuşmacının kurumunu ve/veya unvanını, varsa akademik titrini ya da rütbesini, sonra “sayın” sözcüğünü ekleyerek adını ve soyadını söyler. Örnek: </a:t>
            </a:r>
            <a:endParaRPr lang="tr-TR" sz="2400" i="1" smtClean="0"/>
          </a:p>
          <a:p>
            <a:pPr eaLnBrk="1" hangingPunct="1">
              <a:buFontTx/>
              <a:buNone/>
            </a:pPr>
            <a:r>
              <a:rPr lang="tr-TR" sz="2400" i="1" smtClean="0"/>
              <a:t>	- Maliye Bakanı Sayın Kemal ŞİMŞEK </a:t>
            </a:r>
          </a:p>
          <a:p>
            <a:pPr eaLnBrk="1" hangingPunct="1">
              <a:buFontTx/>
              <a:buNone/>
            </a:pPr>
            <a:r>
              <a:rPr lang="tr-TR" sz="2400" i="1" smtClean="0"/>
              <a:t>	- Millî Eğitim Bakanlığı Müsteşarı Prof. Dr. Sayın İsmail Bircan.</a:t>
            </a:r>
          </a:p>
          <a:p>
            <a:pPr eaLnBrk="1" hangingPunct="1"/>
            <a:r>
              <a:rPr lang="tr-TR" sz="2400" smtClean="0"/>
              <a:t>Takdimde, ast konuşmacıları kürsüye davet ederken, “… davet ediyorum”;  üst konuşmacıları ve onur konuklarını davet ederken “… teşriflerini arz ediyorum” demek uygundur. Örnek:</a:t>
            </a:r>
          </a:p>
          <a:p>
            <a:pPr eaLnBrk="1" hangingPunct="1">
              <a:buFontTx/>
              <a:buNone/>
            </a:pPr>
            <a:r>
              <a:rPr lang="tr-TR" sz="2400" i="1" smtClean="0"/>
              <a:t>	- Konuşmalarını yapmak üzere, Devlet Bakanı Sayın Ali BABACAN’ın teşriflerini arz ediyorum.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90000"/>
              </a:spcBef>
              <a:buFontTx/>
              <a:buNone/>
            </a:pPr>
            <a:endParaRPr lang="tr-TR" sz="2000" smtClean="0"/>
          </a:p>
          <a:p>
            <a:pPr eaLnBrk="1" hangingPunct="1">
              <a:lnSpc>
                <a:spcPct val="80000"/>
              </a:lnSpc>
              <a:spcBef>
                <a:spcPct val="90000"/>
              </a:spcBef>
            </a:pPr>
            <a:r>
              <a:rPr lang="tr-TR" sz="2000" smtClean="0"/>
              <a:t>TÖRENLERE ÇAĞRILI OLDUĞU HALDE KATILAMAYANLARIN TELGRAFLARINDAN  YALNIZCA, TÖRENDEKİ ONUR KONUĞUNUN ÜSTÜNDE OLANLARIN MESAJLARI, AÇILIŞ KONUŞMASINDAN SONRA, PROGRAM SUNUCUSU TARAFINDAN OKUNUR. </a:t>
            </a:r>
          </a:p>
          <a:p>
            <a:pPr eaLnBrk="1" hangingPunct="1">
              <a:lnSpc>
                <a:spcPct val="80000"/>
              </a:lnSpc>
              <a:spcBef>
                <a:spcPct val="90000"/>
              </a:spcBef>
            </a:pPr>
            <a:r>
              <a:rPr lang="tr-TR" sz="2000" smtClean="0"/>
              <a:t>ONUR KONUĞU İLE EŞDÜZEYDE OLANLARDAN TELGRAF ÇEKENLERİN  SADECE ADI, SOYADI VE/VEYA UNVANLARI ZİKREDİLİR.</a:t>
            </a:r>
          </a:p>
          <a:p>
            <a:pPr eaLnBrk="1" hangingPunct="1">
              <a:lnSpc>
                <a:spcPct val="80000"/>
              </a:lnSpc>
              <a:spcBef>
                <a:spcPct val="90000"/>
              </a:spcBef>
            </a:pPr>
            <a:r>
              <a:rPr lang="tr-TR" sz="2000" smtClean="0"/>
              <a:t>ONUR KONUĞUNUN ALTINDA OLUP TELGRAF ÇEKENLERİN HEPSİNE SADECE TEŞEKKÜR EDİLİR.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HİTAPTA; TÖRENE KATILAN TÜM KONUKLAR EN ÜST’TEN ASTLARA DOĞRU ÖNDEGELME SIRASINA GÖRE ZİKREDİLİR: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 	</a:t>
            </a:r>
            <a:r>
              <a:rPr lang="tr-TR" sz="2000" i="1" smtClean="0"/>
              <a:t>SAYIN BAKAN, SAYIN MÜSTEŞAR, SAYIN GENEL MÜDÜRLER, SAYIN  MÜFETTİŞLER, SAYIN MÜHENDİSLER, SAYIN KONUKLAR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TÖRENDE EN UYGUN HİTAP YÖNTEMİ, YALNIZCA TÖRENE KATILAN ONUR KONUĞU İLE TÜM KONUKLARI VE VARSA BASIN MENSUPLARINI ZİKRETMEKTİR: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i="1" smtClean="0"/>
              <a:t>	 “SAYIN BAKAN, SAYIN KONUKLAR”.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ONUR KONUĞU (1 NUMARA), KONUŞMASINDA YALNIZCA “SAYIN KONUKLAR” DİYE HİTAP EDER.</a:t>
            </a:r>
          </a:p>
          <a:p>
            <a:pPr eaLnBrk="1" hangingPunct="1">
              <a:lnSpc>
                <a:spcPct val="80000"/>
              </a:lnSpc>
              <a:spcBef>
                <a:spcPct val="90000"/>
              </a:spcBef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2413"/>
            <a:ext cx="6858000" cy="7921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400" b="1" smtClean="0">
              <a:solidFill>
                <a:srgbClr val="FFFFCC"/>
              </a:solidFill>
              <a:latin typeface="Garamond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mtClean="0"/>
              <a:t>GİYİM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mtClean="0"/>
              <a:t>KİŞİNİN İMAJIDIR.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&amp;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tr-TR" sz="2000" smtClean="0"/>
              <a:t>TÖRENLERDE, RESEPSİYONLARDA VE RESMÎ AKŞAM YEMEKLERİNDE, GÖNDERİLEN DAVETİYEDE BELİRTİLEN KIYAFET GİYİLİR.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sz="20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tr-TR" sz="2000" smtClean="0"/>
              <a:t>SİVİL OLARAK RESMÎ KIYAFET; HANIMLARDA TAYYÖR; ERKEKLERDE MANŞETLİ DÜZ BEYAZ GÖMLEK VE LÂCİVERT/SİYAH ÜÇ DÜĞMELİ YA DA KRUVAZE TAKIM ELBİSEDİR.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&amp;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KAMUSAL VE SOSYAL YAŞAMDA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HANIMLARDA TAKI, AYAKKABI VE ÇANTA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ERKEKLERDE KRAVAT, AYAKKABI VE SAAT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KİŞİNİN GÖRGÜSÜNÜ, KÜLTÜRÜNÜ VE STATÜSÜNÜ GÖSTERİR.</a:t>
            </a:r>
          </a:p>
          <a:p>
            <a:pPr algn="ctr" eaLnBrk="1" hangingPunct="1">
              <a:lnSpc>
                <a:spcPct val="80000"/>
              </a:lnSpc>
            </a:pPr>
            <a:endParaRPr lang="tr-TR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>
              <a:solidFill>
                <a:srgbClr val="66FF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>
              <a:solidFill>
                <a:srgbClr val="66FF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smtClean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0"/>
            <a:ext cx="6172200" cy="1524000"/>
          </a:xfrm>
        </p:spPr>
        <p:txBody>
          <a:bodyPr/>
          <a:lstStyle/>
          <a:p>
            <a:pPr eaLnBrk="1" hangingPunct="1"/>
            <a:r>
              <a:rPr lang="tr-TR" sz="4000" smtClean="0">
                <a:solidFill>
                  <a:schemeClr val="tx1"/>
                </a:solidFill>
              </a:rPr>
              <a:t/>
            </a:r>
            <a:br>
              <a:rPr lang="tr-TR" sz="4000" smtClean="0">
                <a:solidFill>
                  <a:schemeClr val="tx1"/>
                </a:solidFill>
              </a:rPr>
            </a:br>
            <a:r>
              <a:rPr lang="tr-TR" sz="3400" b="1" smtClean="0">
                <a:solidFill>
                  <a:schemeClr val="tx1"/>
                </a:solidFill>
              </a:rPr>
              <a:t>GİYİM KURALLARI</a:t>
            </a:r>
            <a:br>
              <a:rPr lang="tr-TR" sz="3400" b="1" smtClean="0">
                <a:solidFill>
                  <a:schemeClr val="tx1"/>
                </a:solidFill>
              </a:rPr>
            </a:br>
            <a:endParaRPr lang="tr-TR" sz="3400" b="1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7813"/>
            <a:ext cx="6858000" cy="73453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KURUMA, AMACA, ORTAMA, ZAMANA VE KOŞULLARA UYGUN GİYİNMEK,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YAŞA VE VÜCUDA UYGUN GİYİNMEK,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ERKEK OLARAK UYUMLU ÜÇ RENKTE GİYİNMEK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HANIM OLARAK RESMİ ORTAMDA BİR VEYA İKİ RENK; SOSYAL ORTAMDA UYUMLU ÜÇ RENKTE GİYİNMEK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CEPLERE BİR ŞEY KOYMAMAK,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EVLİ ÇİFT OLARAK, AYNI TARZ VE RENKTE UYGUN VE UYUMLU GİYİNMEK.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HANIM OLARAK RESMİ ORTAMDA İNCİ TAKI KULLANMAK; KIYMETLİ TAKIYI TEK TAKMAK VE PASTEL MAKYAJ YAPMAK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ERKEK OLARAK, KRAVATI DOĞRU VE UYGUN TAKMAK.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HANIMLARDA TAYYÖR RESMİ; TAKIM PANTOLON-CEKET VE İKİ PARÇA GİYİM YARIRESMİDİR.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r-TR" sz="2400" smtClean="0"/>
              <a:t>ERKEKLERDE TAKIM GİYİM RESMİ; İKİ PARÇA GİYİM YARIRESMİ, KRAVATSIZ GİYİM SPORDUR.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KRAVAT TAKMA KURALLARI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1) KRAVAT KALİTELİ İPEK OLMALIDIR.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2) GÖMLEK VEYA CEKET ÇİZGİLİ İSE, KRAVAT SADE VE DÜZ RENK; GÖMLEK VE CEKET DÜZ RENK İSE, KRAVAT DESENLİ VEYA ÇİZGİLİ VEYA NOKTALI OLMALIDIR.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3) ÇİZGİLİ GÖMLEK VE CEKET GİYİLDİĞİNDE ÇİZGİLİ VE DESENLİ KRAVAT TAKILMAMALIDIR.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4) GÖMLEK YA DA CEKET HAFİF ÇİZGİLİ İSE, KRAVAT KOYU VE KALIN ÇİZGİLİ OLMALIDIR.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5) GÖMLEK V YAKA İSE KRAVAT ÜÇGEN; AÇIK (İTALYAN) YAKA İSE DÖRTGEN BAĞLANMALIDIR.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6) GÖMLEĞİN YAKA DÜĞMESİ İLİKLENMİŞ; KRAVATIN BOYUNBAĞI GÖMLEK YAKASINA İLİŞİK OLMALIDIR.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7) KRAVATIN KALIN UCU KEMERİN TOKASINI KAPATMALIDIR.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8) KRAVAT GÖMLEK İLE UYUMLU; GÖMLEĞİN KONTRASTI OLMALIDIR.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9) KRAVAT, GİYİMDE ÜÇÜNCÜ RENK OLMALIDIR.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10) ŞIK BİR KRAVAT ÜÇ RENKLİDİR: 1.GÖMLEK RENGİ, 2. CEKET RENGİ, 3. KIRMIZI.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11) SARI, KAHVERENGİ, BORDO, VİŞNEÇÜRÜĞÜ AYAKKABI GİYİLDİĞİNDE KRAVATTA DA  AYNI RENK OLMALIDIR</a:t>
            </a:r>
            <a:r>
              <a:rPr lang="tr-TR" sz="20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12) KRAVAT TEMALI, FİGÜRLÜ, RESİMLİ OLMAMALIDIR.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13) SPOR, YAKASI DÜĞMELİ, KARELİ, KOYU RENKLİ GÖMLEK KRAVAT TAKILMAMALIDIR.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14) KRAVAT TAKINCA, BAĞCIKLI AYAKKABI GİYİLMELİDİR.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95288"/>
            <a:ext cx="6858000" cy="8748712"/>
          </a:xfrm>
        </p:spPr>
        <p:txBody>
          <a:bodyPr/>
          <a:lstStyle/>
          <a:p>
            <a:pPr marL="1162050" indent="-628650" algn="ctr" eaLnBrk="1" hangingPunct="1">
              <a:lnSpc>
                <a:spcPct val="80000"/>
              </a:lnSpc>
              <a:buFontTx/>
              <a:buNone/>
            </a:pPr>
            <a:r>
              <a:rPr lang="tr-TR" sz="2200" b="1" smtClean="0"/>
              <a:t>KONUK PROTOKOLÜ</a:t>
            </a:r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r>
              <a:rPr lang="tr-TR" sz="2200" smtClean="0"/>
              <a:t>KONUK; DAVET VEYA KABUL DİLEN; KARŞILANAN, AĞIRLANAN VE UĞURLANAN KİŞİDİR.</a:t>
            </a:r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r>
              <a:rPr lang="tr-TR" sz="2200" smtClean="0"/>
              <a:t>KONUK, EŞDÜZEY KİŞİDİR. (HERKES DENGİNİN KONUĞUDUR.)</a:t>
            </a:r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r>
              <a:rPr lang="tr-TR" sz="2200" smtClean="0"/>
              <a:t>ONUR KONUĞU, ÜST VEYA YABANCI (ecnebi) KONUKTUR. </a:t>
            </a:r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r>
              <a:rPr lang="tr-TR" sz="2200" smtClean="0"/>
              <a:t>DAVET EDİLEN VEYA KABUL EDİLEN KİŞİ BİÇİMSEL VE TÖRENSEL OLARAK KARŞILANIR, AĞIRLANIR VE UĞURLANIR. </a:t>
            </a:r>
            <a:r>
              <a:rPr lang="tr-TR" sz="2000" smtClean="0"/>
              <a:t>AYRICA, KAMUSAL VE SOSYAL YAŞAMDA</a:t>
            </a:r>
            <a:r>
              <a:rPr lang="tr-TR" sz="2000" b="1" smtClean="0"/>
              <a:t> </a:t>
            </a:r>
            <a:r>
              <a:rPr lang="tr-TR" sz="2000" smtClean="0"/>
              <a:t>İLK KARŞILAMA İLE SON UĞURLAMA DAİMA RESMİDİR. (Kişi, biçimsel ve törensel olarak karşılanır, ağırlanır ve uğurlanır.)</a:t>
            </a:r>
            <a:endParaRPr lang="tr-TR" sz="2400" smtClean="0"/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endParaRPr lang="tr-TR" sz="2200" smtClean="0"/>
          </a:p>
          <a:p>
            <a:pPr marL="1162050" indent="-628650" eaLnBrk="1" hangingPunct="1">
              <a:lnSpc>
                <a:spcPct val="80000"/>
              </a:lnSpc>
              <a:buFontTx/>
              <a:buNone/>
            </a:pPr>
            <a:r>
              <a:rPr lang="tr-TR" sz="2200" smtClean="0"/>
              <a:t>KONUĞA VERİLEN ÖNEM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 smtClean="0"/>
              <a:t>KARŞILAMA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 smtClean="0"/>
              <a:t>OTURTULAN YER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 smtClean="0"/>
              <a:t>SUNULAN İKRAM 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 smtClean="0"/>
              <a:t>GÖSTERİLEN İLGİ 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200" smtClean="0"/>
              <a:t>UĞURLAMA</a:t>
            </a:r>
          </a:p>
          <a:p>
            <a:pPr marL="1162050" indent="-6286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200" smtClean="0"/>
              <a:t>İLE DEĞERLENDİRİLİR.</a:t>
            </a:r>
          </a:p>
          <a:p>
            <a:pPr marL="1162050" indent="-628650" eaLnBrk="1" hangingPunct="1">
              <a:lnSpc>
                <a:spcPct val="80000"/>
              </a:lnSpc>
            </a:pPr>
            <a:endParaRPr lang="tr-TR" sz="22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4213"/>
            <a:ext cx="6858000" cy="74834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KONUK KARŞILAMA KURALLARI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tr-TR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2400" smtClean="0"/>
              <a:t>DAHA ÖNCE ZİYARET GERÇEKLEŞMİŞ İSE, KARŞILAMADA KARŞILIKLILIK ESASTIR. KİŞİ NASIL KARŞILANMIŞ İSE, KONUĞU DA ÖYLE KARŞILAR.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tr-TR" sz="2400" smtClean="0"/>
              <a:t>DAHA ÖNCE DAVET VE ZİYARET GERÇEKLEŞMEMİŞ İSE; KURUM AMİRİ KENDİSİ DAVET ETTİĞİNDE, HAVALİMANINDA VEYA BİNA ÖNÜNDE KENDİSİ KARŞILAR. KONUK RANDEVU ALIP KABUL EDİLDİĞİNDE, HAVALİMANINDA VEYA BİNA ÖNÜNDE YARDIMCISI KARŞILAR.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tr-TR" sz="2400" smtClean="0"/>
              <a:t>ÖZEL VEYA SOSYAL OLARAK GELEN BİR KONUK/ZİYARETÇİ KARŞILANMAZ VE AĞIRLANMAZ. ÖZEL KALEM (SEKRETERLİK) ÖZEL OLARAK İLGİLENİR.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sz="3600" b="1" smtClean="0"/>
          </a:p>
          <a:p>
            <a:pPr eaLnBrk="1" hangingPunct="1">
              <a:buFontTx/>
              <a:buNone/>
            </a:pPr>
            <a:r>
              <a:rPr lang="tr-TR" sz="2400" smtClean="0"/>
              <a:t>ONUR KONUKLARI (YABANCI KONUKLAR, DEVLET VE HÜKÛMET ADAMLARI, MAKAM SAHİBİ ÜST YÖNETİCİLER) GELDİKLERİ VE ARAÇTAN İNDİKLERİ YERDE (HAVALİMANINDA VEYA BİNA ÖNÜNDE) KARŞILANIR VE UĞURLANIRLAR.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r>
              <a:rPr lang="tr-TR" sz="2400" smtClean="0"/>
              <a:t>ZİYARETÇİLER:</a:t>
            </a:r>
          </a:p>
          <a:p>
            <a:pPr lvl="1" eaLnBrk="1" hangingPunct="1"/>
            <a:r>
              <a:rPr lang="tr-TR" sz="2400" smtClean="0"/>
              <a:t> ÜST ZİYARETÇİLER MAKAM KAPISINDA</a:t>
            </a:r>
          </a:p>
          <a:p>
            <a:pPr lvl="1" eaLnBrk="1" hangingPunct="1"/>
            <a:r>
              <a:rPr lang="tr-TR" sz="2400" smtClean="0"/>
              <a:t>EŞDÜZEY ZİYARETÇİLER MAKAM ORTASINDA</a:t>
            </a:r>
          </a:p>
          <a:p>
            <a:pPr lvl="1" eaLnBrk="1" hangingPunct="1"/>
            <a:r>
              <a:rPr lang="tr-TR" sz="2400" smtClean="0"/>
              <a:t>AST ZİYARETÇİLER MAKAM KOLTUĞUNDA AYAĞA KALKARAK VE EL SIKARAK KARŞILANIRLAR.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52413"/>
            <a:ext cx="6858000" cy="88915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mtClean="0"/>
          </a:p>
          <a:p>
            <a:pPr algn="ctr" eaLnBrk="1" hangingPunct="1">
              <a:buFontTx/>
              <a:buNone/>
            </a:pPr>
            <a:r>
              <a:rPr lang="tr-TR" sz="2800" smtClean="0"/>
              <a:t>PROTOKOLÜN ANLAM VE ÖNEMİ</a:t>
            </a:r>
          </a:p>
          <a:p>
            <a:pPr algn="ctr" eaLnBrk="1" hangingPunct="1">
              <a:buFontTx/>
              <a:buNone/>
            </a:pPr>
            <a:endParaRPr lang="tr-TR" sz="1600" smtClean="0"/>
          </a:p>
          <a:p>
            <a:pPr eaLnBrk="1" hangingPunct="1"/>
            <a:r>
              <a:rPr lang="tr-TR" sz="2400" smtClean="0"/>
              <a:t>PROTOKOL; KAMUSAL YAŞAMDA TÖRENSEL VE BİÇİMSEL DAVRANIŞ KURALLARI BÜTÜNÜDÜR.</a:t>
            </a:r>
          </a:p>
          <a:p>
            <a:pPr eaLnBrk="1" hangingPunct="1"/>
            <a:endParaRPr lang="tr-TR" sz="1800" smtClean="0"/>
          </a:p>
          <a:p>
            <a:pPr eaLnBrk="1" hangingPunct="1"/>
            <a:r>
              <a:rPr lang="tr-TR" sz="2400" smtClean="0"/>
              <a:t>PROTOKOL VE SOSYAL DAVRANIŞ KURALLARININ AMACI BİREYSEL, KURUMSAL VE ULUSAL ONURU VE SAYGINLIĞI KORUMAKTIR.</a:t>
            </a:r>
            <a:endParaRPr lang="tr-T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33375" y="395288"/>
            <a:ext cx="6524625" cy="14033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2800" b="1" smtClean="0"/>
          </a:p>
          <a:p>
            <a:pPr algn="ctr" eaLnBrk="1" hangingPunct="1">
              <a:buFontTx/>
              <a:buNone/>
            </a:pPr>
            <a:r>
              <a:rPr lang="tr-TR" sz="2400" smtClean="0"/>
              <a:t>Davetiye Örneği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555875"/>
            <a:ext cx="68580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ctr"/>
            <a:endParaRPr lang="tr-TR" sz="1800">
              <a:latin typeface="Tahoma" pitchFamily="34" charset="0"/>
            </a:endParaRPr>
          </a:p>
          <a:p>
            <a:pPr indent="180975" algn="ctr"/>
            <a:endParaRPr lang="tr-TR" sz="1800">
              <a:latin typeface="Tahoma" pitchFamily="34" charset="0"/>
            </a:endParaRPr>
          </a:p>
          <a:p>
            <a:pPr indent="180975" algn="ctr"/>
            <a:endParaRPr lang="tr-TR" sz="2000">
              <a:latin typeface="Tahoma" pitchFamily="34" charset="0"/>
            </a:endParaRPr>
          </a:p>
          <a:p>
            <a:pPr indent="180975" algn="ctr"/>
            <a:r>
              <a:rPr lang="tr-TR" sz="1800">
                <a:latin typeface="Tahoma" pitchFamily="34" charset="0"/>
              </a:rPr>
              <a:t>TÜRKİYE VE ORTA DOĞU AMME İDARESİ ENSTİTÜSÜ</a:t>
            </a:r>
          </a:p>
          <a:p>
            <a:pPr indent="180975" algn="ctr"/>
            <a:r>
              <a:rPr lang="tr-TR" sz="1800">
                <a:latin typeface="Tahoma" pitchFamily="34" charset="0"/>
              </a:rPr>
              <a:t>GENEL MÜDÜRÜ PROF. DR. EYYUP İSBİR VE BAYAN İSBİR</a:t>
            </a:r>
          </a:p>
          <a:p>
            <a:pPr indent="180975" algn="ctr"/>
            <a:endParaRPr lang="tr-TR" sz="2000">
              <a:latin typeface="Tahoma" pitchFamily="34" charset="0"/>
            </a:endParaRPr>
          </a:p>
          <a:p>
            <a:pPr indent="180975" algn="ctr"/>
            <a:r>
              <a:rPr lang="tr-TR" sz="2000" b="1" i="1">
                <a:latin typeface="Tahoma" pitchFamily="34" charset="0"/>
              </a:rPr>
              <a:t>Sayın Nihat AYTÜRK ve Bayan AYTÜRK’ü</a:t>
            </a:r>
          </a:p>
          <a:p>
            <a:pPr indent="180975" algn="ctr"/>
            <a:endParaRPr lang="tr-TR" sz="2000" b="1" i="1">
              <a:latin typeface="Tahoma" pitchFamily="34" charset="0"/>
            </a:endParaRPr>
          </a:p>
          <a:p>
            <a:pPr indent="180975" algn="ctr"/>
            <a:r>
              <a:rPr lang="tr-TR" sz="2000">
                <a:latin typeface="Tahoma" pitchFamily="34" charset="0"/>
              </a:rPr>
              <a:t>Kamu Yönetimi Ulusal Kongresi Münasebetiyle </a:t>
            </a:r>
          </a:p>
          <a:p>
            <a:pPr indent="180975" algn="ctr"/>
            <a:r>
              <a:rPr lang="tr-TR" sz="2000">
                <a:latin typeface="Tahoma" pitchFamily="34" charset="0"/>
              </a:rPr>
              <a:t>Verecekleri Resepsiyona Davet Etmekten Onur Duyarlar.</a:t>
            </a:r>
          </a:p>
          <a:p>
            <a:pPr indent="180975" algn="ctr"/>
            <a:endParaRPr lang="tr-TR" sz="2000">
              <a:latin typeface="Tahoma" pitchFamily="34" charset="0"/>
            </a:endParaRPr>
          </a:p>
          <a:p>
            <a:pPr indent="180975" algn="ctr"/>
            <a:endParaRPr lang="tr-TR" sz="2000">
              <a:latin typeface="Tahoma" pitchFamily="34" charset="0"/>
            </a:endParaRPr>
          </a:p>
          <a:p>
            <a:pPr indent="180975" algn="ctr"/>
            <a:endParaRPr lang="tr-TR" sz="2000">
              <a:latin typeface="Tahoma" pitchFamily="34" charset="0"/>
            </a:endParaRPr>
          </a:p>
          <a:p>
            <a:pPr indent="180975"/>
            <a:r>
              <a:rPr lang="tr-TR" sz="2000">
                <a:latin typeface="Tahoma" pitchFamily="34" charset="0"/>
              </a:rPr>
              <a:t>Yer  : Devlet Konukevi 	   </a:t>
            </a:r>
          </a:p>
          <a:p>
            <a:pPr indent="180975"/>
            <a:r>
              <a:rPr lang="tr-TR" sz="2000">
                <a:latin typeface="Tahoma" pitchFamily="34" charset="0"/>
              </a:rPr>
              <a:t>Tarih: 26 Mayıs 2010, Saat 18.30       L.C.V.: 231 73 00 </a:t>
            </a:r>
            <a:endParaRPr lang="tr-TR" sz="20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2411413"/>
            <a:ext cx="6858000" cy="590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100888" cy="914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RESMİ YEMEK DAVETİ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DAVETİN RESMİ BİR AMACI OLMALIDIR.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 YAZILI OLARAK (DAVETİYE İLE) YAPILMALIDIR.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 GİDERİ KURUM BÜTÇESİNDEN ÖDENMELİDİR.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RESMİ UNVAN VE MAKAM SAHİBİ KİŞİLER DAVET EDİLMELİDİR.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DAVETTE ONUR KONUĞU VEYA YABANCI KONUK BULUNMALIDIR.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DAVETLİ SAYISI 8’DEN FAZLA OLMALIDIR.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DAVETLİLER KARŞILANMALIDIR.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 AKŞAM YEMEĞİ OLARAK DÜZENLENMELİDİR.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DAVETTE KOYU RENK KIYAFET (TAKIM ELBİSE) GİYİLMELİDİR.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MASA VE OTURMA DÜZENİ PROTOKOLE GÖRE DÜZENLENMELİDİR.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MASA ÜSTÜ EN GÜZEL BİÇİMDE DÜZENLENMELİ VE SÜSLENMELİDİR.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YEMEK TAKIMLARI KALİTELİ VE AYNI TAKIM OLMALIDIR.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İKRAM EDİLEN YEMEK ÇEŞİDİ 5 VEYA 6 OLMALIDIR. (7’DEN FAZLA 5’TEN AZ OLMAMALIDIR.)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80000"/>
              </a:lnSpc>
            </a:pP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KONUK AĞIRLAMA (İKRAM) KURALLARI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ZİYAFETTE ÖNEMLİ OLAN ÇOK ÇEŞİTLİ YEMEK DEĞİL, GÜLER YÜZLE İYİ BİR KARŞILAMA, GÜZEL BİR SOFRA DÜZENİ VE DAMAK ZEVKİ VEREN GÜZEL BİR MENÜDÜR.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YABANCI KONUKLARA VERİLEN ZİYAFETLERDE ULUSAL NİTELİKTE YEMEKLER; ÖZEL DAVETLERDE İSE, YÖRESEL YEMEKLER SUNULMALIDIR.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ZİYAFETTE, ONUR KONUĞU EŞLİ İSE, DAVET DE EŞLİ VERİLMELİDİR.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ZİYAFETTE, ONUR KONUĞU İÇKİ ALMIYORSA KONUKLARA DA ALKOLLÜ İÇKİ İKRAM EDİLMEMELİDİR.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EVSAHİBİ ALKOLLÜ İÇKİ ALMIYORSA KONUK DA ALMAMALIDIR.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YEMEKLER GÖZE VE DAMAĞA HİTAP ETMELİ; SOFRANIN VE SUNULAN YEMEKLERİN SÜSLEMESİNE ÖNEM VERİLMELİDİR.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HAFİF YEMEKLER (ZEYTİNYAĞLI SEBZELER, BEYAZ ETLER VE DENİZ ÜRÜNLERİ) ÖNCE; AĞIR YEMEKLER (KIRMIZI SICAK ETLER) DAHA SONRA VERİLMELİDİR. MEYVE, TATLIDAN SONRA SERVİS EDİLMELİDİR.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RESMÎ YEMEKLERDE TAVUK İKRAM EDİLMEMELİ; BALIK VE/VEYA HİNDİ, KUZU VEYA DANA ETİ İKRAM EDİLMELİDİR.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ZİYAFETLERDE SOĞAN, SARIMSAK, ACI BİBER VE HARDAL SOFRAYA GELMEMELİ; MASAYA KÜL TABLASI VE KÜRDAN KONMAMALIDIR.</a:t>
            </a:r>
            <a:endParaRPr lang="tr-TR" sz="2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tr-TR" sz="3600" b="1" smtClean="0"/>
          </a:p>
          <a:p>
            <a:pPr marL="609600" indent="-609600" algn="ctr" eaLnBrk="1" hangingPunct="1">
              <a:buFontTx/>
              <a:buNone/>
            </a:pPr>
            <a:r>
              <a:rPr lang="tr-TR" sz="2000" b="1" smtClean="0"/>
              <a:t>İKRAM TÜRÜ VE SIRASI</a:t>
            </a:r>
          </a:p>
          <a:p>
            <a:pPr marL="609600" indent="-609600" eaLnBrk="1" hangingPunct="1">
              <a:buFontTx/>
              <a:buNone/>
            </a:pPr>
            <a:r>
              <a:rPr lang="tr-TR" sz="1600" smtClean="0"/>
              <a:t>1) ANTRE: ORDÖVR, ÇORBA VEYA ZEYTİNYAĞLIDIR. (DAVET İÇKİSİZ İSE, ÇORBA VERİLİR. İÇKİLİ İSE ORDÖVR VEYA ZEYTİNYAĞLI VERİLİR.)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tr-TR" sz="1600" smtClean="0"/>
              <a:t>2) ARASICAK: ORDÖVRDEN VEYA ZEYTİNYAĞLI YEMEKTEN SONRA ARASICAK VERİLİR.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tr-TR" sz="1600" smtClean="0"/>
              <a:t>3) ESAS YEMEK (BALIK VE/VEYA ET): ESAS YEMEK DAİMA  SICAK ETTİR. (ET, SEBZE SOTELİ VE TEREYAĞLI BADEMLİ PİLAVLI OLARAK AYNI TABAKTA SUNULABİLİR.)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tr-TR" sz="1600" smtClean="0"/>
              <a:t>4) SALATA. SICAK ET YEMEĞİ İLE BİRLİKTE VERİLİR.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tr-TR" sz="1600" smtClean="0"/>
              <a:t>5) TATLI VE/VEYA MEYVE: AKŞAM YEMEKLERİNDE MEYVEDEN ÖNCE TATLI İKRAM EDİLİR. ÖĞLE YEMEĞİNDE YALNIZCA BİRİ İKRAM EDİLİR. (HAMUR TATLISI YERİNE MEYVELİ VEYA DONDURMALI SÜTLÜ TATLILAR TERCİH EDİLMELİDİR.)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tr-TR" sz="1600" smtClean="0"/>
              <a:t>6) KAHVE: YEMEK MASASINDA VEYA SALONDA  KAHVE İKRAM EDİLİR. (İÇKİLİ YEMEKTEN SONRA KAHVE VE LİKÖR İKRAM EDİLİR).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endParaRPr lang="tr-TR" sz="1600" smtClean="0"/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endParaRPr lang="tr-TR" sz="1600" smtClean="0"/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endParaRPr lang="tr-TR" sz="1600" smtClean="0"/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endParaRPr lang="tr-TR" sz="1600" smtClean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8913" y="6732588"/>
            <a:ext cx="6264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/>
              <a:t>RESMÎ KONUK MENÜSÜ</a:t>
            </a:r>
            <a:r>
              <a:rPr lang="tr-TR" sz="1400"/>
              <a:t> </a:t>
            </a:r>
          </a:p>
          <a:p>
            <a:r>
              <a:rPr lang="tr-TR" sz="1400"/>
              <a:t>Kremalı mantar çorbası</a:t>
            </a:r>
          </a:p>
          <a:p>
            <a:r>
              <a:rPr lang="tr-TR" sz="1400"/>
              <a:t>Zeytinyağlı enginar</a:t>
            </a:r>
          </a:p>
          <a:p>
            <a:r>
              <a:rPr lang="tr-TR" sz="1400"/>
              <a:t>Et (Hünkarbeğendi/şiş/tandır/fileminyon/biftek/rosto, vb) sebze sote veya püreli; tereyağlı bademli pilav</a:t>
            </a:r>
          </a:p>
          <a:p>
            <a:r>
              <a:rPr lang="tr-TR" sz="1400"/>
              <a:t>Mevsim salata </a:t>
            </a:r>
          </a:p>
          <a:p>
            <a:r>
              <a:rPr lang="tr-TR" sz="1400"/>
              <a:t>Cevizli kabak tatlısı (veya keşkül/kazandibi)</a:t>
            </a:r>
          </a:p>
          <a:p>
            <a:r>
              <a:rPr lang="tr-TR" sz="1400"/>
              <a:t>Kahve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973138" y="4491038"/>
            <a:ext cx="158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81075" y="639921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800"/>
              <a:t/>
            </a:r>
            <a:br>
              <a:rPr lang="tr-TR" sz="1800"/>
            </a:br>
            <a:r>
              <a:rPr lang="tr-TR" sz="1800"/>
              <a:t> </a:t>
            </a:r>
            <a:r>
              <a:rPr lang="tr-TR" sz="1800">
                <a:cs typeface="Times New Roman" pitchFamily="18" charset="0"/>
              </a:rPr>
              <a:t>12     8     4</a:t>
            </a:r>
            <a:r>
              <a:rPr lang="tr-TR" sz="1800"/>
              <a:t>   </a:t>
            </a:r>
            <a:r>
              <a:rPr lang="tr-TR" sz="1800" b="1"/>
              <a:t>O</a:t>
            </a:r>
            <a:r>
              <a:rPr lang="tr-TR" sz="1800" b="1">
                <a:cs typeface="Times New Roman" pitchFamily="18" charset="0"/>
              </a:rPr>
              <a:t>nur Konuğu</a:t>
            </a:r>
            <a:r>
              <a:rPr lang="tr-TR" sz="1800">
                <a:cs typeface="Times New Roman" pitchFamily="18" charset="0"/>
              </a:rPr>
              <a:t>    2      6    10</a:t>
            </a:r>
            <a:endParaRPr lang="tr-TR" sz="180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08050" y="4859338"/>
            <a:ext cx="4483100" cy="153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535613" y="5435600"/>
            <a:ext cx="132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Pencere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92150" y="4211638"/>
            <a:ext cx="458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tr-TR" sz="1800">
                <a:latin typeface="Tahoma" pitchFamily="34" charset="0"/>
              </a:rPr>
              <a:t>    9    5      1    </a:t>
            </a:r>
            <a:r>
              <a:rPr lang="tr-TR" sz="1800" b="1">
                <a:latin typeface="Tahoma" pitchFamily="34" charset="0"/>
              </a:rPr>
              <a:t>Evsahibi</a:t>
            </a:r>
            <a:r>
              <a:rPr lang="tr-TR" sz="1800">
                <a:solidFill>
                  <a:schemeClr val="hlink"/>
                </a:solidFill>
                <a:latin typeface="Tahoma" pitchFamily="34" charset="0"/>
              </a:rPr>
              <a:t>  </a:t>
            </a:r>
            <a:r>
              <a:rPr lang="tr-TR" sz="1800">
                <a:latin typeface="Tahoma" pitchFamily="34" charset="0"/>
              </a:rPr>
              <a:t>   3     7     11	            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2268538"/>
            <a:ext cx="6858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tr-TR" sz="1800">
                <a:latin typeface="Tahoma" pitchFamily="34" charset="0"/>
              </a:rPr>
              <a:t>ONUR KONUĞU OLAN VE EŞSİZ VERİLEN RESMİ DAVETTE</a:t>
            </a:r>
          </a:p>
          <a:p>
            <a:pPr algn="ctr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tr-TR" sz="1800">
                <a:latin typeface="Tahoma" pitchFamily="34" charset="0"/>
              </a:rPr>
              <a:t>UZUN MASADA OTURMA DÜZENİ</a:t>
            </a: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-14288"/>
            <a:ext cx="6858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ctr">
              <a:buFont typeface="Symbol" pitchFamily="18" charset="2"/>
              <a:buNone/>
              <a:tabLst>
                <a:tab pos="539750" algn="l"/>
              </a:tabLst>
            </a:pPr>
            <a:r>
              <a:rPr lang="tr-TR" sz="1800">
                <a:cs typeface="Times New Roman" pitchFamily="18" charset="0"/>
              </a:rPr>
              <a:t>18-32 KİŞİLİK RESMİ KONUKLU-EŞLİ DAVETTE </a:t>
            </a:r>
          </a:p>
          <a:p>
            <a:pPr indent="269875" algn="ctr">
              <a:buFont typeface="Symbol" pitchFamily="18" charset="2"/>
              <a:buNone/>
              <a:tabLst>
                <a:tab pos="539750" algn="l"/>
              </a:tabLst>
            </a:pPr>
            <a:r>
              <a:rPr lang="tr-TR" sz="1800">
                <a:cs typeface="Times New Roman" pitchFamily="18" charset="0"/>
              </a:rPr>
              <a:t> U  MASADA OTURMA DÜZENİ</a:t>
            </a:r>
          </a:p>
          <a:p>
            <a:pPr indent="269875" algn="ctr">
              <a:buFont typeface="Symbol" pitchFamily="18" charset="2"/>
              <a:buNone/>
              <a:tabLst>
                <a:tab pos="539750" algn="l"/>
              </a:tabLst>
            </a:pPr>
            <a:endParaRPr lang="tr-TR" sz="1800">
              <a:cs typeface="Times New Roman" pitchFamily="18" charset="0"/>
            </a:endParaRPr>
          </a:p>
          <a:p>
            <a:pPr indent="269875" algn="ctr">
              <a:buFont typeface="Symbol" pitchFamily="18" charset="2"/>
              <a:buNone/>
              <a:tabLst>
                <a:tab pos="539750" algn="l"/>
              </a:tabLst>
            </a:pPr>
            <a:r>
              <a:rPr lang="tr-TR" sz="1800">
                <a:cs typeface="Times New Roman" pitchFamily="18" charset="0"/>
              </a:rPr>
              <a:t>(ESİ:EVSAHİBESİ, 0KE: ONURKONUĞU ERKEK, </a:t>
            </a:r>
          </a:p>
          <a:p>
            <a:pPr indent="269875" algn="ctr">
              <a:buFont typeface="Symbol" pitchFamily="18" charset="2"/>
              <a:buNone/>
              <a:tabLst>
                <a:tab pos="539750" algn="l"/>
              </a:tabLst>
            </a:pPr>
            <a:r>
              <a:rPr lang="tr-TR" sz="1800">
                <a:cs typeface="Times New Roman" pitchFamily="18" charset="0"/>
              </a:rPr>
              <a:t>ES: EVSAHİBİ, OKH: ONURKUNUĞU HANIM) </a:t>
            </a:r>
            <a:endParaRPr lang="tr-TR" sz="18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196975" y="3421063"/>
            <a:ext cx="4679950" cy="958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859463" y="3421063"/>
            <a:ext cx="593725" cy="335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76250" y="3421063"/>
            <a:ext cx="703263" cy="3263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4450" y="3611563"/>
            <a:ext cx="271463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tr-TR" sz="1800">
              <a:latin typeface="Tahoma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526213" y="3516313"/>
            <a:ext cx="4318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tr-TR" sz="1800">
                <a:latin typeface="Tahoma" pitchFamily="34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tr-TR" sz="1800">
              <a:latin typeface="Tahoma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04813" y="2771775"/>
            <a:ext cx="6154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1800">
                <a:latin typeface="Tahoma" pitchFamily="34" charset="0"/>
              </a:rPr>
              <a:t>2.KH	1.KE   </a:t>
            </a:r>
            <a:r>
              <a:rPr lang="tr-TR" sz="1800">
                <a:solidFill>
                  <a:srgbClr val="CCFFCC"/>
                </a:solidFill>
                <a:latin typeface="Tahoma" pitchFamily="34" charset="0"/>
              </a:rPr>
              <a:t> </a:t>
            </a:r>
            <a:r>
              <a:rPr lang="tr-TR" sz="1800" b="1">
                <a:latin typeface="Tahoma" pitchFamily="34" charset="0"/>
              </a:rPr>
              <a:t>ESİ </a:t>
            </a:r>
            <a:r>
              <a:rPr lang="tr-TR" sz="1800">
                <a:latin typeface="Tahoma" pitchFamily="34" charset="0"/>
              </a:rPr>
              <a:t>    </a:t>
            </a:r>
            <a:r>
              <a:rPr lang="tr-TR" sz="1800" b="1">
                <a:latin typeface="Tahoma" pitchFamily="34" charset="0"/>
              </a:rPr>
              <a:t>OKE    ES</a:t>
            </a:r>
            <a:r>
              <a:rPr lang="tr-TR" sz="1800">
                <a:latin typeface="Tahoma" pitchFamily="34" charset="0"/>
              </a:rPr>
              <a:t>	</a:t>
            </a:r>
            <a:r>
              <a:rPr lang="tr-TR" sz="1800" b="1">
                <a:latin typeface="Tahoma" pitchFamily="34" charset="0"/>
              </a:rPr>
              <a:t>OKH</a:t>
            </a:r>
            <a:r>
              <a:rPr lang="tr-TR" sz="1800">
                <a:latin typeface="Tahoma" pitchFamily="34" charset="0"/>
              </a:rPr>
              <a:t>	2.KE	3.KH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6713"/>
            <a:ext cx="6858000" cy="1524000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chemeClr val="tx1"/>
                </a:solidFill>
              </a:rPr>
              <a:t>EŞLİ ÖZEL/SOSYAL YA DA KURUMSAL BİR DAVETTE YUVARLAK MASADA </a:t>
            </a:r>
            <a:br>
              <a:rPr lang="tr-TR" sz="2400" b="1" smtClean="0">
                <a:solidFill>
                  <a:schemeClr val="tx1"/>
                </a:solidFill>
              </a:rPr>
            </a:br>
            <a:r>
              <a:rPr lang="tr-TR" sz="2400" b="1" smtClean="0">
                <a:solidFill>
                  <a:schemeClr val="tx1"/>
                </a:solidFill>
              </a:rPr>
              <a:t>OTURMA DÜZENİ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6858000" cy="604043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4000" smtClean="0"/>
          </a:p>
          <a:p>
            <a:pPr algn="ctr" eaLnBrk="1" hangingPunct="1">
              <a:buFontTx/>
              <a:buNone/>
            </a:pPr>
            <a:r>
              <a:rPr lang="tr-TR" sz="2800" b="1" smtClean="0"/>
              <a:t>      </a:t>
            </a:r>
            <a:r>
              <a:rPr lang="tr-TR" sz="1800" b="1" smtClean="0"/>
              <a:t>II.KONUK ERKEK</a:t>
            </a:r>
          </a:p>
          <a:p>
            <a:pPr algn="ctr" eaLnBrk="1" hangingPunct="1">
              <a:buFontTx/>
              <a:buNone/>
            </a:pPr>
            <a:r>
              <a:rPr lang="tr-TR" sz="1800" smtClean="0"/>
              <a:t>		  </a:t>
            </a:r>
            <a:r>
              <a:rPr lang="tr-TR" sz="1800" b="1" smtClean="0"/>
              <a:t>EVSAHİBİ		           1. KONUK HANIM</a:t>
            </a:r>
          </a:p>
          <a:p>
            <a:pPr eaLnBrk="1" hangingPunct="1">
              <a:buFontTx/>
              <a:buNone/>
            </a:pPr>
            <a:endParaRPr lang="tr-TR" sz="1800" b="1" smtClean="0"/>
          </a:p>
          <a:p>
            <a:pPr eaLnBrk="1" hangingPunct="1">
              <a:buFontTx/>
              <a:buNone/>
            </a:pPr>
            <a:endParaRPr lang="tr-TR" sz="1800" b="1" smtClean="0"/>
          </a:p>
          <a:p>
            <a:pPr eaLnBrk="1" hangingPunct="1">
              <a:buFontTx/>
              <a:buNone/>
            </a:pPr>
            <a:endParaRPr lang="tr-TR" sz="1800" b="1" smtClean="0"/>
          </a:p>
          <a:p>
            <a:pPr eaLnBrk="1" hangingPunct="1">
              <a:buFontTx/>
              <a:buNone/>
            </a:pPr>
            <a:endParaRPr lang="tr-TR" sz="1800" b="1" smtClean="0"/>
          </a:p>
          <a:p>
            <a:pPr eaLnBrk="1" hangingPunct="1">
              <a:buFontTx/>
              <a:buNone/>
            </a:pPr>
            <a:r>
              <a:rPr lang="tr-TR" sz="1800" b="1" smtClean="0"/>
              <a:t>	    I. KONUK ERKEK			   EVSAHİBESİ</a:t>
            </a:r>
          </a:p>
          <a:p>
            <a:pPr eaLnBrk="1" hangingPunct="1">
              <a:buFontTx/>
              <a:buNone/>
            </a:pPr>
            <a:r>
              <a:rPr lang="tr-TR" sz="1800" b="1" smtClean="0"/>
              <a:t>				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sz="1800" b="1" smtClean="0"/>
              <a:t>			                2. KONUK HANIM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sz="1800" b="1" smtClean="0"/>
          </a:p>
          <a:p>
            <a:pPr eaLnBrk="1" hangingPunct="1"/>
            <a:endParaRPr lang="tr-TR" smtClean="0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2565400" y="3348038"/>
            <a:ext cx="2376488" cy="2232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0" y="6589713"/>
            <a:ext cx="7118350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r-TR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KAMUSAL VE SOSYAL YAŞAMDA EN UYGUN YEMEK MASASI  YUVARLAK MASADIR. YUVARLAK MASADA PROTOKOL VE HİYERARŞİ YOKTUR.  EŞİTLİK VARDIR. ANCAK EVSAHİPLERİ 1. KONUKLARI SAĞINA ALIRLAR.)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100888" cy="914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MASADA SERVİS TAKIMI VE DÜZENİ</a:t>
            </a: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/>
            </a:r>
            <a:br>
              <a:rPr lang="tr-TR" sz="1800" smtClean="0"/>
            </a:b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Soldan itibaren: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Salata tabağı.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Antre (veya balık) çatalı, esas yemek çatalı, salata çatalı.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Servis tabağı, tabak içinde peçete ve üstünde masa yer kartı (özel yemekte peçete çatalların solunda yer alır).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Esas yemek (et) bıçağı, balık bıçağı ve çorba kaşığı.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Çorba kaşığı ucunda beyaz ve kırmızı şarap kadehleri; bunların sol ilerisinde su bardağı.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Servis tabağı önünde tatlı çatal veya kaşığı. (Resmî yemekte, tatlı veya meyve takımı ayrıca servis edilir).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smtClean="0"/>
          </a:p>
        </p:txBody>
      </p:sp>
      <p:sp>
        <p:nvSpPr>
          <p:cNvPr id="49155" name="Oval 22"/>
          <p:cNvSpPr>
            <a:spLocks noChangeArrowheads="1"/>
          </p:cNvSpPr>
          <p:nvPr/>
        </p:nvSpPr>
        <p:spPr bwMode="auto">
          <a:xfrm>
            <a:off x="3898900" y="4284663"/>
            <a:ext cx="1081088" cy="1079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56" name="Oval 21"/>
          <p:cNvSpPr>
            <a:spLocks noChangeArrowheads="1"/>
          </p:cNvSpPr>
          <p:nvPr/>
        </p:nvSpPr>
        <p:spPr bwMode="auto">
          <a:xfrm>
            <a:off x="4132263" y="4476750"/>
            <a:ext cx="592137" cy="711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57" name="Text Box 20"/>
          <p:cNvSpPr txBox="1">
            <a:spLocks noChangeArrowheads="1"/>
          </p:cNvSpPr>
          <p:nvPr/>
        </p:nvSpPr>
        <p:spPr bwMode="auto">
          <a:xfrm>
            <a:off x="4246563" y="4291013"/>
            <a:ext cx="3683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58" name="Text Box 19"/>
          <p:cNvSpPr txBox="1">
            <a:spLocks noChangeArrowheads="1"/>
          </p:cNvSpPr>
          <p:nvPr/>
        </p:nvSpPr>
        <p:spPr bwMode="auto">
          <a:xfrm>
            <a:off x="4389438" y="4400550"/>
            <a:ext cx="857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59" name="Oval 25"/>
          <p:cNvSpPr>
            <a:spLocks noChangeArrowheads="1"/>
          </p:cNvSpPr>
          <p:nvPr/>
        </p:nvSpPr>
        <p:spPr bwMode="auto">
          <a:xfrm>
            <a:off x="5122863" y="3776663"/>
            <a:ext cx="287337" cy="2873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5265738" y="4667250"/>
            <a:ext cx="857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1" name="Text Box 18"/>
          <p:cNvSpPr txBox="1">
            <a:spLocks noChangeArrowheads="1"/>
          </p:cNvSpPr>
          <p:nvPr/>
        </p:nvSpPr>
        <p:spPr bwMode="auto">
          <a:xfrm>
            <a:off x="5103813" y="4572000"/>
            <a:ext cx="8572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2" name="Text Box 5"/>
          <p:cNvSpPr txBox="1">
            <a:spLocks noChangeArrowheads="1"/>
          </p:cNvSpPr>
          <p:nvPr/>
        </p:nvSpPr>
        <p:spPr bwMode="auto">
          <a:xfrm>
            <a:off x="5427663" y="4572000"/>
            <a:ext cx="85725" cy="654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 sz="1800">
              <a:latin typeface="Tahoma" pitchFamily="34" charset="0"/>
            </a:endParaRPr>
          </a:p>
          <a:p>
            <a:endParaRPr lang="tr-TR" sz="1800">
              <a:latin typeface="Tahoma" pitchFamily="34" charset="0"/>
            </a:endParaRPr>
          </a:p>
          <a:p>
            <a:endParaRPr lang="tr-TR" sz="1800">
              <a:latin typeface="Tahoma" pitchFamily="34" charset="0"/>
            </a:endParaRPr>
          </a:p>
        </p:txBody>
      </p:sp>
      <p:sp>
        <p:nvSpPr>
          <p:cNvPr id="49163" name="Oval 4"/>
          <p:cNvSpPr>
            <a:spLocks noChangeArrowheads="1"/>
          </p:cNvSpPr>
          <p:nvPr/>
        </p:nvSpPr>
        <p:spPr bwMode="auto">
          <a:xfrm>
            <a:off x="5427663" y="4476750"/>
            <a:ext cx="85725" cy="152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4" name="Text Box 16"/>
          <p:cNvSpPr txBox="1">
            <a:spLocks noChangeArrowheads="1"/>
          </p:cNvSpPr>
          <p:nvPr/>
        </p:nvSpPr>
        <p:spPr bwMode="auto">
          <a:xfrm>
            <a:off x="3590925" y="4379913"/>
            <a:ext cx="85725" cy="78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5" name="Text Box 15"/>
          <p:cNvSpPr txBox="1">
            <a:spLocks noChangeArrowheads="1"/>
          </p:cNvSpPr>
          <p:nvPr/>
        </p:nvSpPr>
        <p:spPr bwMode="auto">
          <a:xfrm>
            <a:off x="3752850" y="4521200"/>
            <a:ext cx="85725" cy="582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482975" y="438626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3429000" y="4368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8" name="Line 12"/>
          <p:cNvSpPr>
            <a:spLocks noChangeShapeType="1"/>
          </p:cNvSpPr>
          <p:nvPr/>
        </p:nvSpPr>
        <p:spPr bwMode="auto">
          <a:xfrm>
            <a:off x="3644900" y="418941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69" name="Line 11"/>
          <p:cNvSpPr>
            <a:spLocks noChangeShapeType="1"/>
          </p:cNvSpPr>
          <p:nvPr/>
        </p:nvSpPr>
        <p:spPr bwMode="auto">
          <a:xfrm>
            <a:off x="3644900" y="4192588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>
            <a:off x="5157788" y="4284663"/>
            <a:ext cx="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1" name="Line 6"/>
          <p:cNvSpPr>
            <a:spLocks noChangeShapeType="1"/>
          </p:cNvSpPr>
          <p:nvPr/>
        </p:nvSpPr>
        <p:spPr bwMode="auto">
          <a:xfrm>
            <a:off x="5319713" y="4379913"/>
            <a:ext cx="0" cy="331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2" name="Oval 24"/>
          <p:cNvSpPr>
            <a:spLocks noChangeArrowheads="1"/>
          </p:cNvSpPr>
          <p:nvPr/>
        </p:nvSpPr>
        <p:spPr bwMode="auto">
          <a:xfrm>
            <a:off x="3194050" y="3636963"/>
            <a:ext cx="522288" cy="5032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3" name="Text Box 23"/>
          <p:cNvSpPr txBox="1">
            <a:spLocks noChangeArrowheads="1"/>
          </p:cNvSpPr>
          <p:nvPr/>
        </p:nvSpPr>
        <p:spPr bwMode="auto">
          <a:xfrm>
            <a:off x="4292600" y="3914775"/>
            <a:ext cx="257175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AU" sz="1800"/>
          </a:p>
        </p:txBody>
      </p:sp>
      <p:sp>
        <p:nvSpPr>
          <p:cNvPr id="49174" name="Oval 31"/>
          <p:cNvSpPr>
            <a:spLocks noChangeArrowheads="1"/>
          </p:cNvSpPr>
          <p:nvPr/>
        </p:nvSpPr>
        <p:spPr bwMode="auto">
          <a:xfrm>
            <a:off x="4206875" y="3914775"/>
            <a:ext cx="85725" cy="152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5" name="Text Box 10"/>
          <p:cNvSpPr txBox="1">
            <a:spLocks noChangeArrowheads="1"/>
          </p:cNvSpPr>
          <p:nvPr/>
        </p:nvSpPr>
        <p:spPr bwMode="auto">
          <a:xfrm>
            <a:off x="3429000" y="4527550"/>
            <a:ext cx="85725" cy="582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6" name="Line 9"/>
          <p:cNvSpPr>
            <a:spLocks noChangeShapeType="1"/>
          </p:cNvSpPr>
          <p:nvPr/>
        </p:nvSpPr>
        <p:spPr bwMode="auto">
          <a:xfrm>
            <a:off x="3771900" y="44196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7" name="Line 8"/>
          <p:cNvSpPr>
            <a:spLocks noChangeShapeType="1"/>
          </p:cNvSpPr>
          <p:nvPr/>
        </p:nvSpPr>
        <p:spPr bwMode="auto">
          <a:xfrm>
            <a:off x="3822700" y="441166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78" name="Rectangle 3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>
              <a:tabLst>
                <a:tab pos="571500" algn="l"/>
              </a:tabLst>
            </a:pPr>
            <a:endParaRPr lang="en-AU" sz="1800"/>
          </a:p>
        </p:txBody>
      </p:sp>
      <p:sp>
        <p:nvSpPr>
          <p:cNvPr id="49179" name="Rectangle 35"/>
          <p:cNvSpPr>
            <a:spLocks noChangeArrowheads="1"/>
          </p:cNvSpPr>
          <p:nvPr/>
        </p:nvSpPr>
        <p:spPr bwMode="auto">
          <a:xfrm>
            <a:off x="2293938" y="827088"/>
            <a:ext cx="2881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tr-TR" sz="1100"/>
              <a:t>				</a:t>
            </a:r>
          </a:p>
          <a:p>
            <a:pPr indent="342900" eaLnBrk="0" hangingPunct="0"/>
            <a:endParaRPr lang="tr-TR" sz="1800"/>
          </a:p>
        </p:txBody>
      </p:sp>
      <p:sp>
        <p:nvSpPr>
          <p:cNvPr id="49180" name="Rectangle 45"/>
          <p:cNvSpPr>
            <a:spLocks noChangeArrowheads="1"/>
          </p:cNvSpPr>
          <p:nvPr/>
        </p:nvSpPr>
        <p:spPr bwMode="auto">
          <a:xfrm>
            <a:off x="296863" y="1833563"/>
            <a:ext cx="395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>
              <a:tabLst>
                <a:tab pos="571500" algn="l"/>
              </a:tabLst>
            </a:pPr>
            <a:endParaRPr lang="en-AU" sz="1800"/>
          </a:p>
        </p:txBody>
      </p:sp>
      <p:sp>
        <p:nvSpPr>
          <p:cNvPr id="49181" name="Line 46"/>
          <p:cNvSpPr>
            <a:spLocks noChangeShapeType="1"/>
          </p:cNvSpPr>
          <p:nvPr/>
        </p:nvSpPr>
        <p:spPr bwMode="auto">
          <a:xfrm>
            <a:off x="3500438" y="3779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82" name="Line 48"/>
          <p:cNvSpPr>
            <a:spLocks noChangeShapeType="1"/>
          </p:cNvSpPr>
          <p:nvPr/>
        </p:nvSpPr>
        <p:spPr bwMode="auto">
          <a:xfrm>
            <a:off x="3600450" y="424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9183" name="Oval 51"/>
          <p:cNvSpPr>
            <a:spLocks noChangeArrowheads="1"/>
          </p:cNvSpPr>
          <p:nvPr/>
        </p:nvSpPr>
        <p:spPr bwMode="auto">
          <a:xfrm>
            <a:off x="5329238" y="4111625"/>
            <a:ext cx="215900" cy="215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52413"/>
            <a:ext cx="6858000" cy="88915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>
              <a:buFontTx/>
              <a:buNone/>
            </a:pPr>
            <a:r>
              <a:rPr lang="tr-TR" smtClean="0"/>
              <a:t>BİR YÖNETİCİNİN BAŞARISINI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%34 TEMSİL NİTELİĞİ (Protokol)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%33 BİLGİ VE BECERİSİ (işi)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%33 KİŞİLİĞİ 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OLUŞTURUR.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**</a:t>
            </a:r>
          </a:p>
          <a:p>
            <a:pPr algn="ctr" eaLnBrk="1" hangingPunct="1">
              <a:buFontTx/>
              <a:buNone/>
            </a:pPr>
            <a:r>
              <a:rPr lang="tr-TR" u="sng" smtClean="0"/>
              <a:t>BAŞARI PROTOKOLDE GİZLİDİR.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6858000" cy="2520950"/>
          </a:xfrm>
        </p:spPr>
        <p:txBody>
          <a:bodyPr/>
          <a:lstStyle/>
          <a:p>
            <a:pPr eaLnBrk="1" hangingPunct="1"/>
            <a:r>
              <a:rPr lang="tr-TR" sz="3400" b="1" smtClean="0">
                <a:solidFill>
                  <a:schemeClr val="tx1"/>
                </a:solidFill>
              </a:rPr>
              <a:t/>
            </a:r>
            <a:br>
              <a:rPr lang="tr-TR" sz="3400" b="1" smtClean="0">
                <a:solidFill>
                  <a:schemeClr val="tx1"/>
                </a:solidFill>
              </a:rPr>
            </a:br>
            <a:r>
              <a:rPr lang="tr-TR" sz="3400" b="1" smtClean="0">
                <a:solidFill>
                  <a:schemeClr val="tx1"/>
                </a:solidFill>
              </a:rPr>
              <a:t>PROTOKOL KURALLARININ UYGULANDIĞI  KAMUSAL YERLER</a:t>
            </a:r>
            <a:br>
              <a:rPr lang="tr-TR" sz="3400" b="1" smtClean="0">
                <a:solidFill>
                  <a:schemeClr val="tx1"/>
                </a:solidFill>
              </a:rPr>
            </a:br>
            <a:endParaRPr lang="tr-TR" sz="300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2989263"/>
            <a:ext cx="6858000" cy="7234237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tr-TR" smtClean="0"/>
              <a:t>YÖNETİCİLERİN MAKAM ODALARI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RESMİ  OTOMOBİLLER 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RESMİ TOPLANTILAR 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RESMİ TÖRENLER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RESMİ DAVET VE ZİYAFETLER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endParaRPr lang="tr-TR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0"/>
            <a:ext cx="6597650" cy="914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tr-TR" sz="4000" b="1" smtClean="0">
              <a:solidFill>
                <a:srgbClr val="CCFFFF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tr-TR" sz="3600" b="1" smtClean="0"/>
              <a:t>KAMUSAL VE SOSYAL YAŞAMDA PROTOKOL KURALLARININ UYGULANDIĞI </a:t>
            </a:r>
          </a:p>
          <a:p>
            <a:pPr marL="0" indent="0" algn="ctr" eaLnBrk="1" hangingPunct="1">
              <a:buFontTx/>
              <a:buNone/>
            </a:pPr>
            <a:r>
              <a:rPr lang="tr-TR" sz="3600" b="1" smtClean="0"/>
              <a:t>ÖNEMLİ KİŞİLER</a:t>
            </a:r>
          </a:p>
          <a:p>
            <a:pPr marL="0" indent="0" eaLnBrk="1" hangingPunct="1">
              <a:buFontTx/>
              <a:buNone/>
            </a:pPr>
            <a:endParaRPr lang="tr-TR" sz="3600" b="1" smtClean="0"/>
          </a:p>
          <a:p>
            <a:pPr marL="0" indent="0" eaLnBrk="1" hangingPunct="1">
              <a:buFont typeface="Wingdings" pitchFamily="2" charset="2"/>
              <a:buChar char="{"/>
            </a:pPr>
            <a:r>
              <a:rPr lang="tr-TR" sz="3600" smtClean="0"/>
              <a:t> KONUKLAR (Özel, sosyal      ve kamusal alanda)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{"/>
            </a:pPr>
            <a:r>
              <a:rPr lang="tr-TR" sz="3600" smtClean="0"/>
              <a:t> YÖNETİCİLER (Kamusal alanda)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{"/>
            </a:pPr>
            <a:r>
              <a:rPr lang="tr-TR" sz="3600" smtClean="0"/>
              <a:t> HANIMLAR (Sosyal alanda)</a:t>
            </a:r>
          </a:p>
          <a:p>
            <a:pPr marL="0" indent="0" eaLnBrk="1" hangingPunct="1">
              <a:buFontTx/>
              <a:buNone/>
            </a:pP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44463" y="395288"/>
            <a:ext cx="7173913" cy="8201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sz="2800" b="1" smtClean="0"/>
          </a:p>
          <a:p>
            <a:pPr algn="ctr" eaLnBrk="1" hangingPunct="1">
              <a:buFontTx/>
              <a:buNone/>
            </a:pPr>
            <a:endParaRPr lang="tr-TR" sz="2800" b="1" smtClean="0"/>
          </a:p>
          <a:p>
            <a:pPr algn="ctr" eaLnBrk="1" hangingPunct="1">
              <a:buFontTx/>
              <a:buNone/>
            </a:pPr>
            <a:r>
              <a:rPr lang="tr-TR" sz="2800" smtClean="0"/>
              <a:t>KAMUSAL VE SOSYAL YAŞAMDA </a:t>
            </a:r>
          </a:p>
          <a:p>
            <a:pPr algn="ctr" eaLnBrk="1" hangingPunct="1">
              <a:buFontTx/>
              <a:buNone/>
            </a:pPr>
            <a:r>
              <a:rPr lang="tr-TR" sz="2800" smtClean="0"/>
              <a:t>BİR İNSANIN</a:t>
            </a:r>
          </a:p>
          <a:p>
            <a:pPr algn="ctr" eaLnBrk="1" hangingPunct="1">
              <a:buFontTx/>
              <a:buNone/>
            </a:pPr>
            <a:endParaRPr lang="tr-TR" sz="2800" smtClean="0"/>
          </a:p>
          <a:p>
            <a:pPr algn="ctr" eaLnBrk="1" hangingPunct="1"/>
            <a:r>
              <a:rPr lang="tr-TR" sz="2800" smtClean="0"/>
              <a:t>İMAJI, KIYAFETİYLE</a:t>
            </a:r>
          </a:p>
          <a:p>
            <a:pPr algn="ctr" eaLnBrk="1" hangingPunct="1"/>
            <a:r>
              <a:rPr lang="tr-TR" sz="2800" smtClean="0"/>
              <a:t>NEZAKETİ,  DAVRANIŞIYLA</a:t>
            </a:r>
          </a:p>
          <a:p>
            <a:pPr algn="ctr" eaLnBrk="1" hangingPunct="1"/>
            <a:r>
              <a:rPr lang="tr-TR" sz="2800" smtClean="0"/>
              <a:t>BİLGİSİ, KONUŞMASIYLA </a:t>
            </a:r>
          </a:p>
          <a:p>
            <a:pPr algn="ctr" eaLnBrk="1" hangingPunct="1"/>
            <a:r>
              <a:rPr lang="tr-TR" sz="2800" smtClean="0"/>
              <a:t>GÖRGÜSÜ, YEMESİ VE İÇMESİYLE</a:t>
            </a:r>
          </a:p>
          <a:p>
            <a:pPr algn="ctr" eaLnBrk="1" hangingPunct="1"/>
            <a:endParaRPr lang="tr-TR" sz="2800" smtClean="0"/>
          </a:p>
          <a:p>
            <a:pPr algn="ctr" eaLnBrk="1" hangingPunct="1">
              <a:buFontTx/>
              <a:buNone/>
            </a:pPr>
            <a:r>
              <a:rPr lang="tr-TR" sz="2800" smtClean="0"/>
              <a:t>ORTAYA ÇIKAR.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627313"/>
            <a:ext cx="659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42988"/>
            <a:ext cx="6858000" cy="7124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mtClean="0"/>
              <a:t>PROTOKOL VE SOSYAL DAVRANIŞ KURALLARININ TEMELİ </a:t>
            </a:r>
          </a:p>
          <a:p>
            <a:pPr algn="ctr" eaLnBrk="1" hangingPunct="1">
              <a:buFontTx/>
              <a:buNone/>
            </a:pPr>
            <a:r>
              <a:rPr lang="tr-TR" b="1" smtClean="0"/>
              <a:t>SAYGI VE NEZAKETTİR.</a:t>
            </a:r>
          </a:p>
          <a:p>
            <a:pPr algn="ctr" eaLnBrk="1" hangingPunct="1">
              <a:buFontTx/>
              <a:buNone/>
            </a:pPr>
            <a:endParaRPr lang="tr-TR" b="1" smtClean="0"/>
          </a:p>
          <a:p>
            <a:pPr eaLnBrk="1" hangingPunct="1">
              <a:buFontTx/>
              <a:buNone/>
            </a:pPr>
            <a:r>
              <a:rPr lang="tr-TR" smtClean="0"/>
              <a:t>KAMUSAL VE SOSYAL YAŞAMDA;</a:t>
            </a:r>
          </a:p>
          <a:p>
            <a:pPr eaLnBrk="1" hangingPunct="1"/>
            <a:r>
              <a:rPr lang="tr-TR" smtClean="0"/>
              <a:t>KONUKLARA</a:t>
            </a:r>
          </a:p>
          <a:p>
            <a:pPr eaLnBrk="1" hangingPunct="1"/>
            <a:r>
              <a:rPr lang="tr-TR" smtClean="0"/>
              <a:t>ÜSTLERE </a:t>
            </a:r>
          </a:p>
          <a:p>
            <a:pPr eaLnBrk="1" hangingPunct="1"/>
            <a:r>
              <a:rPr lang="tr-TR" smtClean="0"/>
              <a:t>HANIMLARA </a:t>
            </a:r>
          </a:p>
          <a:p>
            <a:pPr eaLnBrk="1" hangingPunct="1">
              <a:buFontTx/>
              <a:buNone/>
            </a:pPr>
            <a:r>
              <a:rPr lang="tr-TR" smtClean="0"/>
              <a:t>SAYGI VE NEZAKET ESASTIR.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2995</TotalTime>
  <Words>2356</Words>
  <Application>Microsoft PowerPoint</Application>
  <PresentationFormat>Ekran Gösterisi (4:3)</PresentationFormat>
  <Paragraphs>636</Paragraphs>
  <Slides>47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55" baseType="lpstr">
      <vt:lpstr>Arial</vt:lpstr>
      <vt:lpstr>Tahoma</vt:lpstr>
      <vt:lpstr>Garamond</vt:lpstr>
      <vt:lpstr>Wingdings</vt:lpstr>
      <vt:lpstr>Times New Roman</vt:lpstr>
      <vt:lpstr>Symbol</vt:lpstr>
      <vt:lpstr>Varsayılan Tasarım</vt:lpstr>
      <vt:lpstr>Microsoft Office PowerPoint 97-2003 Sunusu</vt:lpstr>
      <vt:lpstr>Slayt 1</vt:lpstr>
      <vt:lpstr>Slayt 2</vt:lpstr>
      <vt:lpstr>YAŞAM ALANIMIZ</vt:lpstr>
      <vt:lpstr>Slayt 4</vt:lpstr>
      <vt:lpstr>Slayt 5</vt:lpstr>
      <vt:lpstr> PROTOKOL KURALLARININ UYGULANDIĞI  KAMUSAL YERLER 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KAMUSAL VE SOSYAL YAŞAMDA  </vt:lpstr>
      <vt:lpstr>Slayt 18</vt:lpstr>
      <vt:lpstr>Slayt 19</vt:lpstr>
      <vt:lpstr>Slayt 20</vt:lpstr>
      <vt:lpstr>Slayt 21</vt:lpstr>
      <vt:lpstr>Slayt 22</vt:lpstr>
      <vt:lpstr>Slayt 23</vt:lpstr>
      <vt:lpstr>RESMÎ TAŞITLARDA OTURMA DÜZENİ</vt:lpstr>
      <vt:lpstr>TAKSİLERDE OTURMA DÜZENİ (Ş: Şoför, H: Hanım, E: Erkek) </vt:lpstr>
      <vt:lpstr>OTOMOBİLİ SAHİBİNİN KULLANDIĞI ÖZEL TAŞITLARDA  OTURMA DÜZENİ (K: Konuk, KE: Konuk Erkek, KH: Konuk Hanım; EH: Evsahibi Hanım)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 GİYİM KURALLARI 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EŞLİ ÖZEL/SOSYAL YA DA KURUMSAL BİR DAVETTE YUVARLAK MASADA  OTURMA DÜZENİ</vt:lpstr>
      <vt:lpstr>Slayt 47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Nihat</dc:creator>
  <cp:lastModifiedBy>USER</cp:lastModifiedBy>
  <cp:revision>488</cp:revision>
  <dcterms:created xsi:type="dcterms:W3CDTF">2004-03-19T18:44:38Z</dcterms:created>
  <dcterms:modified xsi:type="dcterms:W3CDTF">2015-09-11T07:49:08Z</dcterms:modified>
</cp:coreProperties>
</file>